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FF5A5-87ED-4418-83B1-C0820972510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A78D-5F05-469E-A26D-01AAD1F97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0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5F5DA-5BD8-43FF-B50F-80E60163D2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23343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F0DEA-1E04-41F9-AD49-C8BB64B359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361889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F8B10-E1E2-4002-B3BF-F530A4B9408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200271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7EC20-6876-4EAF-B21E-D5499FB3B7F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131654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68153-AC62-4F0C-B3CE-6F4DB58AB5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231313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27FE8-C706-4827-BA2C-D03284B2AB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233992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3006C-EB2A-47E5-AA42-38D67E11D1F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256582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FD1F2-D311-4968-BAEE-3A22B2D699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149398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1206A-94C4-4DBE-9C14-ED575E0540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177470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560F9-632D-49AE-9139-F9FCFD035CD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4272731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43C38-9608-47C5-B891-4B148577521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val="152057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52BB9-2E4D-4A8F-A30F-869DCD394CE6}" type="datetime1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24/02/2019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97000"/>
            <a:ext cx="12192000" cy="4775200"/>
          </a:xfrm>
        </p:spPr>
        <p:txBody>
          <a:bodyPr/>
          <a:lstStyle/>
          <a:p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52752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685800"/>
            <a:ext cx="5080000" cy="1143000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52BB9-2E4D-4A8F-A30F-869DCD394CE6}" type="datetime1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24/02/2019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616200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0202"/>
            <a:ext cx="3251200" cy="410633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5568"/>
            <a:ext cx="3251200" cy="62015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209802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9878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7FFA-189C-41CD-A015-14DD3EF0CA1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5D973-E685-4B0A-B700-741B1057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8" name="Rectangle 7"/>
            <p:cNvSpPr/>
            <p:nvPr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rgbClr val="329898"/>
            </a:solidFill>
            <a:ln>
              <a:solidFill>
                <a:srgbClr val="329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78534" y="6208121"/>
              <a:ext cx="2503512" cy="592729"/>
              <a:chOff x="3298779" y="4522196"/>
              <a:chExt cx="2503512" cy="592729"/>
            </a:xfrm>
          </p:grpSpPr>
          <p:pic>
            <p:nvPicPr>
              <p:cNvPr id="10" name="Picture 13" descr="G:\Shenasa\PowerPoint\3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448047" y="4810292"/>
                <a:ext cx="2281176" cy="304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98779" y="4522196"/>
                <a:ext cx="2503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/>
                    <a:ea typeface="+mn-ea"/>
                    <a:cs typeface="B Mitra"/>
                  </a:rPr>
                  <a:t>www.ShenasaVC.ir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C642A-8A9F-4238-9678-DE66008D5DE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3EB2-7F19-4FBF-B7E6-45056237B0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Mitr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Mitr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" cy="925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6059" r="9831"/>
          <a:stretch/>
        </p:blipFill>
        <p:spPr>
          <a:xfrm>
            <a:off x="11163300" y="29686"/>
            <a:ext cx="1028700" cy="11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63" y="218841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STARTUP</a:t>
            </a:r>
            <a:br>
              <a:rPr lang="en-US" dirty="0">
                <a:latin typeface="Bahnschrift SemiBold" panose="020B0502040204020203" pitchFamily="34" charset="0"/>
              </a:rPr>
            </a:br>
            <a:r>
              <a:rPr lang="en-US" dirty="0">
                <a:latin typeface="Bahnschrift SemiBold" panose="020B0502040204020203" pitchFamily="34" charset="0"/>
              </a:rPr>
              <a:t>FAILURE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2900" y="5105400"/>
            <a:ext cx="7624644" cy="972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latin typeface="Bahnschrift SemiBold" panose="020B0502040204020203" pitchFamily="34" charset="0"/>
              </a:rPr>
              <a:t>آسیه صفازاده مدیر سرمایه گذاری سلامت شرکت سرمایه گذاری خطرپذیر شناسا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latin typeface="Bahnschrift SemiBold" panose="020B0502040204020203" pitchFamily="34" charset="0"/>
              </a:rPr>
              <a:t>محمد مهدی سالاری کارشناس ارزیابی سرمایه گذاری سلامت </a:t>
            </a:r>
            <a:r>
              <a:rPr lang="fa-IR" sz="2000" dirty="0">
                <a:latin typeface="Bahnschrift SemiBold" panose="020B0502040204020203" pitchFamily="34" charset="0"/>
              </a:rPr>
              <a:t>شرکت سرمایه گذاری خطرپذیر شناسا</a:t>
            </a:r>
            <a:endParaRPr lang="en-US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>
                <a:latin typeface="Bahnschrift SemiBold" panose="020B0502040204020203" pitchFamily="34" charset="0"/>
              </a:rPr>
              <a:t>lack of cash</a:t>
            </a:r>
            <a:br>
              <a:rPr lang="en-US" dirty="0">
                <a:latin typeface="Bahnschrift SemiBold" panose="020B0502040204020203" pitchFamily="34" charset="0"/>
              </a:rPr>
            </a:br>
            <a:r>
              <a:rPr lang="en-US" dirty="0">
                <a:latin typeface="Bahnschrift SemiBold" panose="020B0502040204020203" pitchFamily="34" charset="0"/>
              </a:rPr>
              <a:t>Ignoring cash burn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2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Many entrepreneurs </a:t>
            </a:r>
            <a:r>
              <a:rPr lang="en-US" sz="2400" dirty="0" smtClean="0"/>
              <a:t>ignore </a:t>
            </a:r>
            <a:r>
              <a:rPr lang="en-US" sz="2400" dirty="0"/>
              <a:t>the rate at which they are burning through </a:t>
            </a:r>
            <a:r>
              <a:rPr lang="en-US" sz="2400" dirty="0" smtClean="0"/>
              <a:t>cash</a:t>
            </a:r>
          </a:p>
          <a:p>
            <a:pPr marL="0" indent="0">
              <a:buNone/>
            </a:pPr>
            <a:r>
              <a:rPr lang="en-US" sz="2400" dirty="0" smtClean="0"/>
              <a:t>→ Spend </a:t>
            </a:r>
            <a:r>
              <a:rPr lang="en-US" sz="2400" dirty="0"/>
              <a:t>only on essentials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→ Start fund </a:t>
            </a:r>
            <a:r>
              <a:rPr lang="en-US" sz="2400" dirty="0"/>
              <a:t>raising </a:t>
            </a:r>
            <a:r>
              <a:rPr lang="en-US" sz="2400" dirty="0" smtClean="0"/>
              <a:t>at </a:t>
            </a:r>
            <a:r>
              <a:rPr lang="en-US" sz="2400" dirty="0"/>
              <a:t>least six months before their companies run out of cash..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91" y="3187294"/>
            <a:ext cx="2903358" cy="2824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630" y="3187294"/>
            <a:ext cx="2926710" cy="28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ahnschrift SemiBold" panose="020B0502040204020203" pitchFamily="34" charset="0"/>
              </a:rPr>
              <a:t>Weak team, poor leadership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24290"/>
            <a:ext cx="3294408" cy="317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84" y="1686745"/>
            <a:ext cx="3841774" cy="3557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142" y="13255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Roboto"/>
              </a:rPr>
              <a:t>The simple reality is that if you are not a great leader, it is hard to learn to become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6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Get out Competed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051" y="1465049"/>
            <a:ext cx="4380495" cy="4090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8" y="1325563"/>
            <a:ext cx="4962525" cy="2600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9786" y="4241758"/>
            <a:ext cx="408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Afraid of steal their idea</a:t>
            </a:r>
          </a:p>
          <a:p>
            <a:r>
              <a:rPr lang="en-US" dirty="0" smtClean="0"/>
              <a:t>Impress their peers</a:t>
            </a:r>
          </a:p>
          <a:p>
            <a:r>
              <a:rPr lang="en-US" dirty="0" smtClean="0"/>
              <a:t>Nobody will buy unless it is perfect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Cost strategy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8870"/>
            <a:ext cx="4299718" cy="3651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69" y="2238870"/>
            <a:ext cx="5712992" cy="36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Poor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get feedback on prototypes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25" y="22506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build an inexpensive prototype of your product, getting feedback on it, and use that input to build a new one. You should repeat this learning loop until potential customers demand your product.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563"/>
            <a:ext cx="5029175" cy="4650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78" y="3585896"/>
            <a:ext cx="2522494" cy="23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2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Business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734" y="1574821"/>
            <a:ext cx="528277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8033"/>
            <a:ext cx="3987800" cy="33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0"/>
            <a:ext cx="999447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tartup fail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1" y="0"/>
            <a:ext cx="9289733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996" y="1611195"/>
            <a:ext cx="5547438" cy="25843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For </a:t>
            </a:r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</a:rPr>
              <a:t>every 1,000 startups that meet with a venture capitalist, only two get funding. And for every funded startup, only one in 10,000 ends up being worth $1 billion.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3176" y="3695699"/>
            <a:ext cx="3061346" cy="1978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75% in the first year</a:t>
            </a:r>
          </a:p>
          <a:p>
            <a:pPr algn="ctr"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50% in the first 5 year</a:t>
            </a:r>
          </a:p>
          <a:p>
            <a:pPr algn="ctr"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70% in 10 year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99617"/>
            <a:ext cx="10515600" cy="1016000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Failure rate of startups</a:t>
            </a:r>
          </a:p>
        </p:txBody>
      </p:sp>
      <p:pic>
        <p:nvPicPr>
          <p:cNvPr id="2050" name="Picture 2" descr="http://silicon.nyc/wp-content/uploads/2016/08/Startup-failure-rate-infogr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03" y="1115617"/>
            <a:ext cx="6542897" cy="490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54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The most successful startups</a:t>
            </a:r>
          </a:p>
        </p:txBody>
      </p:sp>
      <p:pic>
        <p:nvPicPr>
          <p:cNvPr id="1026" name="Picture 2" descr="https://images.tech.co/wp-content/uploads/2016/01/Screen-Shot-2016-01-11-at-9.07.35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24" y="1550988"/>
            <a:ext cx="8535411" cy="42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7" y="0"/>
            <a:ext cx="9906252" cy="61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0"/>
            <a:ext cx="10293669" cy="61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173" y="688159"/>
            <a:ext cx="2042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You Did Not Lose</a:t>
            </a:r>
          </a:p>
          <a:p>
            <a:r>
              <a:rPr lang="en-US" dirty="0">
                <a:latin typeface="Arial" panose="020B0604020202020204" pitchFamily="34" charset="0"/>
              </a:rPr>
              <a:t>Unless You</a:t>
            </a:r>
          </a:p>
          <a:p>
            <a:r>
              <a:rPr lang="en-US" dirty="0">
                <a:latin typeface="Arial" panose="020B0604020202020204" pitchFamily="34" charset="0"/>
              </a:rPr>
              <a:t>Learned 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2764" y="2043799"/>
            <a:ext cx="10153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</a:rPr>
              <a:t>Completes </a:t>
            </a:r>
            <a:r>
              <a:rPr lang="en-US" sz="5400" dirty="0">
                <a:latin typeface="Arial" panose="020B0604020202020204" pitchFamily="34" charset="0"/>
              </a:rPr>
              <a:t>Success Cycle</a:t>
            </a:r>
          </a:p>
          <a:p>
            <a:pPr algn="ctr"/>
            <a:r>
              <a:rPr lang="en-US" sz="5400" dirty="0">
                <a:latin typeface="Arial" panose="020B0604020202020204" pitchFamily="34" charset="0"/>
              </a:rPr>
              <a:t>(Failure -&gt; Learning -&gt; Success)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991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944562"/>
            <a:ext cx="57435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395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dirty="0">
                <a:latin typeface="Bahnschrift SemiBold" panose="020B0502040204020203" pitchFamily="34" charset="0"/>
              </a:rPr>
              <a:t>Failure to find unsolved customer pain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31" y="11972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Promising Idea:</a:t>
            </a:r>
          </a:p>
          <a:p>
            <a:pPr marL="0" indent="0" algn="ctr">
              <a:buNone/>
            </a:pPr>
            <a:r>
              <a:rPr lang="en-US" dirty="0" smtClean="0"/>
              <a:t>Don't </a:t>
            </a:r>
            <a:r>
              <a:rPr lang="en-US" dirty="0"/>
              <a:t>start your company until many people are willing to pay now to </a:t>
            </a:r>
            <a:r>
              <a:rPr lang="en-US" dirty="0" smtClean="0"/>
              <a:t>get </a:t>
            </a:r>
            <a:r>
              <a:rPr lang="en-US" dirty="0"/>
              <a:t>your product sooner.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81" y="2687898"/>
            <a:ext cx="3474492" cy="346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615" y="2751398"/>
            <a:ext cx="3545512" cy="32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B Mitra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233</Words>
  <Application>Microsoft Office PowerPoint</Application>
  <PresentationFormat>Custom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STARTUP FAILURE</vt:lpstr>
      <vt:lpstr>PowerPoint Presentation</vt:lpstr>
      <vt:lpstr>Failure rate of startups</vt:lpstr>
      <vt:lpstr>The most successful startups</vt:lpstr>
      <vt:lpstr>PowerPoint Presentation</vt:lpstr>
      <vt:lpstr>PowerPoint Presentation</vt:lpstr>
      <vt:lpstr>PowerPoint Presentation</vt:lpstr>
      <vt:lpstr>PowerPoint Presentation</vt:lpstr>
      <vt:lpstr>  Failure to find unsolved customer pain  </vt:lpstr>
      <vt:lpstr> lack of cash Ignoring cash burn </vt:lpstr>
      <vt:lpstr>Weak team, poor leadership</vt:lpstr>
      <vt:lpstr>Get out Competed</vt:lpstr>
      <vt:lpstr>Cost strategy</vt:lpstr>
      <vt:lpstr>Poor Product</vt:lpstr>
      <vt:lpstr>Business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Zahra hallaj</cp:lastModifiedBy>
  <cp:revision>57</cp:revision>
  <dcterms:created xsi:type="dcterms:W3CDTF">2018-10-27T11:01:39Z</dcterms:created>
  <dcterms:modified xsi:type="dcterms:W3CDTF">2019-02-24T08:41:46Z</dcterms:modified>
</cp:coreProperties>
</file>