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4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29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2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157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6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20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790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3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03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185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89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EA43-4F61-4B83-83DE-1B03E5950D46}" type="datetimeFigureOut">
              <a:rPr lang="fa-IR" smtClean="0"/>
              <a:t>16/03/1441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09A3-D50D-4414-AF17-66648AF50D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682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4" y="178723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5028" y="0"/>
            <a:ext cx="7489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تاریخپه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-1555975" y="4734283"/>
            <a:ext cx="894448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1970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تغیر نام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BIRPI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به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WIPO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در ژنو که یک تشکل بین دولتی است و در سال 1974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به  عنوان   یک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تشکل تخصصی یکی از آژانسهای سازمان ملل شد. همه کشورها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می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توانند عضوی از این آژانس باشند ولی این عضویت الزامی نیست.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1978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آغاز فعالیت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PCT (Patent Cooperation Treaty)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که خیلی سریع توسعه یافت و یکی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از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بزرگترین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مرکز تشکیل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پرونده اختراعات در سطح بین المللی است.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1994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AMC (Arbitration and Mediation Center)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که یک حکمیت  بین المللی برای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حل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اختلافات بین افراد خصوصی است.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5355" y="149139"/>
            <a:ext cx="7989687" cy="3886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سابقه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احترام به مالکیت فکری به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600 سال قبل از به میلاد درقبرس برمی گردد که برای انواع غذاها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بود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55" y="563080"/>
            <a:ext cx="6623929" cy="3737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1474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 در شهر </a:t>
            </a: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ونیز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اولین تشکل منظم و یا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اداری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که اختراع  اعطا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کرد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شکل گرفت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874" y="846258"/>
            <a:ext cx="4966424" cy="3737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1589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 در هلند اختراعات اعطا شد و در دفتری رسمی ثپت شد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49" y="1114922"/>
            <a:ext cx="7061549" cy="6850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1817</a:t>
            </a: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اولین قانون </a:t>
            </a:r>
            <a:r>
              <a:rPr lang="fa-I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ثبت </a:t>
            </a: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اختراع در هلند عملیاتی شد ولی در سال 1869 این قانون تحت </a:t>
            </a:r>
            <a:r>
              <a:rPr lang="fa-I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شعار</a:t>
            </a:r>
          </a:p>
          <a:p>
            <a:pPr algn="r">
              <a:lnSpc>
                <a:spcPct val="107000"/>
              </a:lnSpc>
            </a:pPr>
            <a:r>
              <a:rPr lang="fa-I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سرزمین </a:t>
            </a: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آزاد ملغا شد.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35" y="1698633"/>
            <a:ext cx="7069563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1883-  </a:t>
            </a:r>
            <a:r>
              <a:rPr lang="fa-I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 حضور 140 کشور کنوانسیون  در پاریس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به منظورحفاظت از منافع خلق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آ ثار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فکری افراد خود در کشورهای دیگر برقرار شد که پوشش آن شامل اختراعات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</a:p>
          <a:p>
            <a:pPr algn="r" rtl="1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علائم تجاری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و طراحی صنعتی بود.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252" y="2608093"/>
            <a:ext cx="7228261" cy="9814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1886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– کنوانسیون برن: به منظورحفاظت از منافع خلق آثار فکر مردومان خود در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کشورهای</a:t>
            </a:r>
          </a:p>
          <a:p>
            <a:pPr algn="r" rtl="1">
              <a:lnSpc>
                <a:spcPct val="107000"/>
              </a:lnSpc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 دیگر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بود. این حفاظت  شامل آثار نوشتاری، موسیقایی وسایر آثار هنری مانند نقاشی،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مجسمه و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معماری بود.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162" y="3497420"/>
            <a:ext cx="7276351" cy="6850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1891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کنوانسیون مادرید: شکل گیری اولین تشکلی که پذیرای تقاضاهای بین المللی برای ثبت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علائم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تجاری بود.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298" y="4099136"/>
            <a:ext cx="6555000" cy="6850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1893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- شکل گیری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BIRPI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که خلاصه کلمات فرانسوی است برای ادغام دفاتر اداری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کنوانسیون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</a:rPr>
              <a:t>برن و کنوانسیون پاریس که با 7 کارمند کارخود را شروع کرد.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454" r="6220" b="4242"/>
          <a:stretch/>
        </p:blipFill>
        <p:spPr>
          <a:xfrm>
            <a:off x="7564580" y="626877"/>
            <a:ext cx="4627420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6" y="3185312"/>
            <a:ext cx="1726984" cy="2349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494173"/>
            <a:ext cx="3868924" cy="33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27" y="727087"/>
            <a:ext cx="4776784" cy="2575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81" y="1073455"/>
            <a:ext cx="561974" cy="466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3636"/>
          <a:stretch/>
        </p:blipFill>
        <p:spPr>
          <a:xfrm>
            <a:off x="3037230" y="1735671"/>
            <a:ext cx="900837" cy="56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23" y="2373251"/>
            <a:ext cx="617323" cy="529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07" y="1619146"/>
            <a:ext cx="671260" cy="671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7"/>
          <a:stretch/>
        </p:blipFill>
        <p:spPr>
          <a:xfrm>
            <a:off x="4589440" y="2167351"/>
            <a:ext cx="1050259" cy="672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34" y="1720642"/>
            <a:ext cx="1084442" cy="33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00" y="1097461"/>
            <a:ext cx="508135" cy="5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21" y="4758596"/>
            <a:ext cx="1924050" cy="1971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15876" r="21407" b="22721"/>
          <a:stretch/>
        </p:blipFill>
        <p:spPr>
          <a:xfrm>
            <a:off x="688430" y="2565090"/>
            <a:ext cx="1138895" cy="839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" y="3390421"/>
            <a:ext cx="855013" cy="644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74" y="1516932"/>
            <a:ext cx="1074888" cy="1074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>
          <a:xfrm>
            <a:off x="3112799" y="2240900"/>
            <a:ext cx="2648789" cy="1576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445" y="1163264"/>
            <a:ext cx="12991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Trademarks</a:t>
            </a:r>
            <a:endParaRPr lang="fa-I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46340" y="1248386"/>
            <a:ext cx="14539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Trade Secrets</a:t>
            </a:r>
            <a:endParaRPr lang="fa-I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11162" y="1282758"/>
            <a:ext cx="9008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Patents</a:t>
            </a:r>
            <a:endParaRPr lang="fa-I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6483" y="1098092"/>
            <a:ext cx="12008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Copyrights</a:t>
            </a:r>
            <a:endParaRPr lang="fa-I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4058" r="3372" b="14994"/>
          <a:stretch/>
        </p:blipFill>
        <p:spPr>
          <a:xfrm>
            <a:off x="3655445" y="4999262"/>
            <a:ext cx="4211781" cy="1773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b="19620"/>
          <a:stretch/>
        </p:blipFill>
        <p:spPr>
          <a:xfrm>
            <a:off x="3051738" y="1582149"/>
            <a:ext cx="2770909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 rot="5400000">
            <a:off x="734795" y="4113313"/>
            <a:ext cx="1102467" cy="974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5" y="5119522"/>
            <a:ext cx="1156855" cy="1012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40" y="2092548"/>
            <a:ext cx="1741819" cy="1464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5" b="30188"/>
          <a:stretch/>
        </p:blipFill>
        <p:spPr>
          <a:xfrm>
            <a:off x="676915" y="6109855"/>
            <a:ext cx="1218225" cy="65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7367" y="1703173"/>
            <a:ext cx="1939635" cy="1939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21236" r="18411" b="14203"/>
          <a:stretch/>
        </p:blipFill>
        <p:spPr>
          <a:xfrm>
            <a:off x="9557367" y="3626098"/>
            <a:ext cx="1084317" cy="8405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5785" r="8989" b="3750"/>
          <a:stretch/>
        </p:blipFill>
        <p:spPr>
          <a:xfrm>
            <a:off x="10696920" y="3775805"/>
            <a:ext cx="868432" cy="6577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00516" y="220636"/>
            <a:ext cx="22992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Intellectual Properties</a:t>
            </a:r>
            <a:endParaRPr lang="fa-I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13787" y="234379"/>
            <a:ext cx="12362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مالکیت فکری</a:t>
            </a:r>
            <a:endParaRPr lang="fa-I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73334" y="725229"/>
            <a:ext cx="24833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ارائه یا تجلی یک ایده مشخص</a:t>
            </a:r>
            <a:endParaRPr lang="fa-I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19602" y="726073"/>
            <a:ext cx="36179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Specific to the expression of an Idea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9848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3308" y="4361880"/>
            <a:ext cx="1401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Patentability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941" y="3176657"/>
            <a:ext cx="15460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Inventive Step</a:t>
            </a:r>
            <a:endParaRPr lang="fa-I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6417" y="2842603"/>
            <a:ext cx="5938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new</a:t>
            </a:r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1109949" y="3557270"/>
            <a:ext cx="223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Industrial Application</a:t>
            </a:r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944820" y="50809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Should solve </a:t>
            </a:r>
            <a:r>
              <a:rPr lang="en-US" dirty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technical problem in </a:t>
            </a:r>
            <a:r>
              <a:rPr lang="en-US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</a:p>
          <a:p>
            <a:r>
              <a:rPr lang="en-US" b="1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novel</a:t>
            </a:r>
          </a:p>
          <a:p>
            <a:r>
              <a:rPr lang="en-US" b="1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</a:p>
          <a:p>
            <a:r>
              <a:rPr lang="en-US" b="1" dirty="0" smtClean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B2A4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non-obvious manner</a:t>
            </a:r>
            <a:endParaRPr lang="fa-I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9544" y="456995"/>
            <a:ext cx="8095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Patent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5132" y="1241826"/>
            <a:ext cx="1912447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Protects the way a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Product</a:t>
            </a:r>
            <a:r>
              <a:rPr lang="en-US" b="1" dirty="0" smtClean="0"/>
              <a:t>,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Process</a:t>
            </a:r>
            <a:r>
              <a:rPr lang="en-US" b="1" dirty="0" smtClean="0"/>
              <a:t>, </a:t>
            </a:r>
            <a:r>
              <a:rPr lang="en-US" dirty="0" smtClean="0"/>
              <a:t>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Machine</a:t>
            </a:r>
          </a:p>
          <a:p>
            <a:r>
              <a:rPr lang="en-US" dirty="0" smtClean="0"/>
              <a:t>is </a:t>
            </a:r>
            <a:r>
              <a:rPr lang="en-US" b="1" u="sng" dirty="0" smtClean="0"/>
              <a:t>used</a:t>
            </a:r>
            <a:r>
              <a:rPr lang="en-US" dirty="0" smtClean="0"/>
              <a:t> and </a:t>
            </a:r>
            <a:r>
              <a:rPr lang="en-US" b="1" u="sng" dirty="0" smtClean="0"/>
              <a:t>work</a:t>
            </a:r>
            <a:endParaRPr lang="fa-IR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9242939" y="872494"/>
            <a:ext cx="13572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Plant Patent</a:t>
            </a:r>
            <a:endParaRPr lang="fa-I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29365" y="918661"/>
            <a:ext cx="15036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Design Patent</a:t>
            </a:r>
            <a:endParaRPr lang="fa-I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76911" y="909913"/>
            <a:ext cx="14507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Utility Patent</a:t>
            </a:r>
            <a:endParaRPr lang="fa-I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91840" y="1241826"/>
            <a:ext cx="2034275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Protects the way an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Product</a:t>
            </a:r>
            <a:r>
              <a:rPr lang="en-US" b="1" dirty="0" smtClean="0"/>
              <a:t>,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Process</a:t>
            </a:r>
            <a:r>
              <a:rPr lang="en-US" b="1" dirty="0" smtClean="0"/>
              <a:t>, </a:t>
            </a:r>
            <a:r>
              <a:rPr lang="en-US" dirty="0" smtClean="0"/>
              <a:t>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Machine</a:t>
            </a:r>
          </a:p>
          <a:p>
            <a:r>
              <a:rPr lang="en-US" b="1" u="sng" dirty="0" smtClean="0"/>
              <a:t>Looks</a:t>
            </a:r>
            <a:endParaRPr lang="fa-IR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5843796" y="5080978"/>
            <a:ext cx="501425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 many countries Inventions are required to have a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technical character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to provide a solution </a:t>
            </a:r>
            <a:r>
              <a:rPr lang="en-US" dirty="0" smtClean="0"/>
              <a:t>using </a:t>
            </a:r>
            <a:r>
              <a:rPr lang="en-US" b="1" dirty="0" smtClean="0"/>
              <a:t>laws of nature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4697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733" y="116970"/>
            <a:ext cx="82557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جستجو در پرونده های اختراعاتی که  ثبت شده و یا در انتظار ثبت هستند و یا سمینارها و مقالات چاپ شده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8" y="5351049"/>
            <a:ext cx="5731510" cy="1262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3583" y="2186480"/>
            <a:ext cx="22317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تعیین کلمات کلیدی در متن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1467" y="1472298"/>
            <a:ext cx="6142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هدف 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3032" y="1116567"/>
            <a:ext cx="6511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عنوان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332" y="847009"/>
            <a:ext cx="16033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مترادف و هم معنی</a:t>
            </a:r>
            <a:endParaRPr lang="fa-I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185" y="1230017"/>
            <a:ext cx="16930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اصطلاحات و تعابیر</a:t>
            </a:r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429491" y="3265595"/>
            <a:ext cx="435032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APPARATUS FOR TREATING LOWER LIMB CONTRACTURES</a:t>
            </a:r>
            <a:endParaRPr lang="en-US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13" y="1352222"/>
            <a:ext cx="49324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Mobile= Moving, movable, movement, and moved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689549" y="1736949"/>
            <a:ext cx="23183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Adjust= flexi or change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684808" y="2082280"/>
            <a:ext cx="55408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Prevent= eliminate, avoid, reduce, without, and decrease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10395296" y="1866112"/>
            <a:ext cx="12923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کلاس محصول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318" y="1938060"/>
            <a:ext cx="23879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Nested Boolean Search</a:t>
            </a:r>
            <a:endParaRPr lang="fa-IR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048864" y="642885"/>
            <a:ext cx="111683" cy="205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0547" y="1571266"/>
            <a:ext cx="19239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کلمات منقطع یا خلاصه</a:t>
            </a:r>
            <a:endParaRPr lang="fa-I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55981" y="2326850"/>
            <a:ext cx="1913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Citation Searching</a:t>
            </a:r>
            <a:endParaRPr lang="fa-I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5" y="2789142"/>
            <a:ext cx="5967557" cy="25619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83133" y="5503913"/>
            <a:ext cx="13163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تاریخ های مهم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637" y="210293"/>
            <a:ext cx="27783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تقسیم بندی مطالب و</a:t>
            </a:r>
            <a:r>
              <a:rPr lang="fa-IR" b="1" dirty="0">
                <a:solidFill>
                  <a:srgbClr val="FF0000"/>
                </a:solidFill>
              </a:rPr>
              <a:t> نحوه </a:t>
            </a:r>
            <a:r>
              <a:rPr lang="fa-IR" b="1" dirty="0" smtClean="0">
                <a:solidFill>
                  <a:srgbClr val="FF0000"/>
                </a:solidFill>
              </a:rPr>
              <a:t>نگارش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5408" y="818902"/>
            <a:ext cx="675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عنوان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0873" y="634236"/>
            <a:ext cx="38555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عنوانی را برگزینید که توصیف کننده اختراع باشد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1434669" y="1003568"/>
            <a:ext cx="88537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عنوان می بایستی به صورت اجمالی توصیف کننده کاربرد اختراع باشد ولی نباید شامل چگونگی کارکرد اختراع گردد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>
            <a:off x="9863439" y="1323869"/>
            <a:ext cx="15039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مشخصات مخترع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2198" y="2331911"/>
            <a:ext cx="13916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توصیف اختراع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7765" y="2857068"/>
            <a:ext cx="54793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اختراع مورد ادعا چه مشکلی را حل و یا چه نیازی را برطرف می کند 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1658" y="3317313"/>
            <a:ext cx="788549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دیگران چه راه حلی برای نیاز یا مشکلی را که قرار است توسط اختراع شما برطرف کند ارایه داده اند.</a:t>
            </a:r>
          </a:p>
          <a:p>
            <a:pPr algn="r"/>
            <a:r>
              <a:rPr lang="fa-IR" b="1" dirty="0" smtClean="0">
                <a:solidFill>
                  <a:srgbClr val="0070C0"/>
                </a:solidFill>
              </a:rPr>
              <a:t> اشکال آنها کجاست و راه حل شما چگونه از آنها بطور ماثر متفاوت است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4597" y="4004088"/>
            <a:ext cx="909255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70C0"/>
                </a:solidFill>
              </a:rPr>
              <a:t>اختراع خود را با جزئیات کامل توصیف کنید که چگونه کار می کند چه مشکلاتی را حل می کند،</a:t>
            </a:r>
          </a:p>
          <a:p>
            <a:pPr algn="r"/>
            <a:r>
              <a:rPr lang="fa-IR" b="1" dirty="0" smtClean="0">
                <a:solidFill>
                  <a:srgbClr val="0070C0"/>
                </a:solidFill>
              </a:rPr>
              <a:t> چرا نیاز به این اختراع وجود دارد، اجزای اختراع چیست، اجزاء مذکور چگونه با هم در ارتباط هستند، جنبه جدید جدید</a:t>
            </a:r>
          </a:p>
          <a:p>
            <a:pPr algn="r"/>
            <a:r>
              <a:rPr lang="fa-IR" b="1" dirty="0" smtClean="0">
                <a:solidFill>
                  <a:srgbClr val="0070C0"/>
                </a:solidFill>
              </a:rPr>
              <a:t>و نوآورانه اختراع شما چیست.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0551" y="6263019"/>
            <a:ext cx="36215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چکیده حد اگثر در 250 کلمه توصیف اختراع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8624" y="1805831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0070C0"/>
                </a:solidFill>
              </a:rPr>
              <a:t>مالکیت اختراع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1870" y="5015452"/>
            <a:ext cx="90588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70C0"/>
                </a:solidFill>
              </a:rPr>
              <a:t>نتیجه و مزیت های اختراع شما در قیاس با تکنولوژی های موجود چیست، چه چیزی اختراع شما را متمایز می کند و </a:t>
            </a:r>
          </a:p>
          <a:p>
            <a:pPr algn="r"/>
            <a:r>
              <a:rPr lang="fa-IR" b="1" dirty="0" smtClean="0">
                <a:solidFill>
                  <a:srgbClr val="0070C0"/>
                </a:solidFill>
              </a:rPr>
              <a:t>از چه جهت بر محصولات با کارکرد مشابه برتری دارد.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821" y="5752696"/>
            <a:ext cx="65229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همه ویژگی هایی که از نظر شما جدید و منحصر به فرد است را به تفصیل شرح دهید</a:t>
            </a:r>
            <a:endParaRPr lang="fa-I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752" y="211118"/>
            <a:ext cx="1012969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70C0"/>
                </a:solidFill>
              </a:rPr>
              <a:t>نقشه و دیاگرامهایی را که توصیف کننده  و یا سایره داده های مورد لزوم را ارایه دهید. لازم است که متودولوژی به کار گرفته شده </a:t>
            </a:r>
          </a:p>
          <a:p>
            <a:pPr algn="r"/>
            <a:r>
              <a:rPr lang="fa-IR" b="1" dirty="0" smtClean="0">
                <a:solidFill>
                  <a:srgbClr val="0070C0"/>
                </a:solidFill>
              </a:rPr>
              <a:t>شرح داده شده همراه با اینکه نقشه ها، دیگرامها و سایر داده های ارایه شده چه چیزی را نشان می دهند. 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385" y="5000188"/>
            <a:ext cx="59891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جایگزینهایی از اجزای معرفی شده در اختراع را در صورت وجود ارایه اهید.</a:t>
            </a:r>
            <a:endParaRPr lang="fa-IR" b="1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2" y="1117977"/>
            <a:ext cx="1374088" cy="2650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27" y="1270453"/>
            <a:ext cx="2149068" cy="2120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55" y="968881"/>
            <a:ext cx="1864839" cy="2723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96" y="4289533"/>
            <a:ext cx="2470604" cy="21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738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Fakhrizadeh</dc:creator>
  <cp:lastModifiedBy>Mohammad Fakhrizadeh</cp:lastModifiedBy>
  <cp:revision>72</cp:revision>
  <dcterms:created xsi:type="dcterms:W3CDTF">2019-11-11T03:30:03Z</dcterms:created>
  <dcterms:modified xsi:type="dcterms:W3CDTF">2019-11-14T06:26:26Z</dcterms:modified>
</cp:coreProperties>
</file>