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75" r:id="rId3"/>
    <p:sldId id="256" r:id="rId4"/>
    <p:sldId id="298" r:id="rId5"/>
    <p:sldId id="299" r:id="rId6"/>
    <p:sldId id="300" r:id="rId7"/>
    <p:sldId id="259" r:id="rId8"/>
    <p:sldId id="26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2" r:id="rId29"/>
    <p:sldId id="31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60" d="100"/>
          <a:sy n="60" d="100"/>
        </p:scale>
        <p:origin x="-3234" y="-1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3494DC-F6BB-41BD-A9CB-7024702DBA9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F32507-E442-4C26-9D99-1C32493C63A7}">
      <dgm:prSet phldrT="[Text]" custT="1"/>
      <dgm:spPr/>
      <dgm:t>
        <a:bodyPr/>
        <a:lstStyle/>
        <a:p>
          <a:r>
            <a:rPr lang="fa-IR" sz="2400" b="1" dirty="0" smtClean="0">
              <a:solidFill>
                <a:srgbClr val="FFFF00"/>
              </a:solidFill>
              <a:cs typeface="B Titr" pitchFamily="2" charset="-78"/>
            </a:rPr>
            <a:t>مرحله اول </a:t>
          </a:r>
          <a:endParaRPr lang="en-US" sz="2400" b="1" dirty="0">
            <a:solidFill>
              <a:srgbClr val="FFFF00"/>
            </a:solidFill>
            <a:cs typeface="B Titr" pitchFamily="2" charset="-78"/>
          </a:endParaRPr>
        </a:p>
      </dgm:t>
    </dgm:pt>
    <dgm:pt modelId="{BAA3EEF6-0C19-4149-82BA-D3D384E1DA77}" type="parTrans" cxnId="{F3A40005-C0BC-42D4-8D81-EFCF11B23571}">
      <dgm:prSet/>
      <dgm:spPr/>
      <dgm:t>
        <a:bodyPr/>
        <a:lstStyle/>
        <a:p>
          <a:endParaRPr lang="en-US"/>
        </a:p>
      </dgm:t>
    </dgm:pt>
    <dgm:pt modelId="{1F83121F-8DA7-4D23-B49C-6EC0D1A53238}" type="sibTrans" cxnId="{F3A40005-C0BC-42D4-8D81-EFCF11B23571}">
      <dgm:prSet/>
      <dgm:spPr/>
      <dgm:t>
        <a:bodyPr/>
        <a:lstStyle/>
        <a:p>
          <a:endParaRPr lang="en-US"/>
        </a:p>
      </dgm:t>
    </dgm:pt>
    <dgm:pt modelId="{E3EA90AB-38D2-4A0D-A877-A962776D0371}">
      <dgm:prSet phldrT="[Text]"/>
      <dgm:spPr/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جمع آوری، استخراج و سنتز شواهد و تکمیل فرمت اولیه</a:t>
          </a:r>
          <a:endParaRPr lang="en-US" b="1" dirty="0">
            <a:cs typeface="B Nazanin" pitchFamily="2" charset="-78"/>
          </a:endParaRPr>
        </a:p>
      </dgm:t>
    </dgm:pt>
    <dgm:pt modelId="{8FD38AB4-24B9-4828-996C-19F251A9379B}" type="parTrans" cxnId="{274227C4-449B-41F5-B11E-2A7B3FDAE62B}">
      <dgm:prSet/>
      <dgm:spPr/>
      <dgm:t>
        <a:bodyPr/>
        <a:lstStyle/>
        <a:p>
          <a:endParaRPr lang="en-US"/>
        </a:p>
      </dgm:t>
    </dgm:pt>
    <dgm:pt modelId="{C5D2BE63-A9BB-4A29-AAAD-DD1239A75E31}" type="sibTrans" cxnId="{274227C4-449B-41F5-B11E-2A7B3FDAE62B}">
      <dgm:prSet/>
      <dgm:spPr/>
      <dgm:t>
        <a:bodyPr/>
        <a:lstStyle/>
        <a:p>
          <a:endParaRPr lang="en-US"/>
        </a:p>
      </dgm:t>
    </dgm:pt>
    <dgm:pt modelId="{F991CF90-4369-4053-AAEA-38391B5DDEE4}">
      <dgm:prSet phldrT="[Text]" custT="1"/>
      <dgm:spPr/>
      <dgm:t>
        <a:bodyPr/>
        <a:lstStyle/>
        <a:p>
          <a:r>
            <a:rPr lang="fa-IR" sz="2400" b="1" dirty="0" smtClean="0">
              <a:solidFill>
                <a:srgbClr val="FFFF00"/>
              </a:solidFill>
              <a:cs typeface="B Titr" pitchFamily="2" charset="-78"/>
            </a:rPr>
            <a:t>مرحله دوم</a:t>
          </a:r>
          <a:r>
            <a:rPr lang="fa-IR" sz="3700" dirty="0" smtClean="0"/>
            <a:t> </a:t>
          </a:r>
          <a:endParaRPr lang="en-US" sz="3700" dirty="0"/>
        </a:p>
      </dgm:t>
    </dgm:pt>
    <dgm:pt modelId="{C3CFFACA-9372-4F48-9997-A807A7520890}" type="parTrans" cxnId="{872A250F-0D77-4EBD-B123-E02328073043}">
      <dgm:prSet/>
      <dgm:spPr/>
      <dgm:t>
        <a:bodyPr/>
        <a:lstStyle/>
        <a:p>
          <a:endParaRPr lang="en-US"/>
        </a:p>
      </dgm:t>
    </dgm:pt>
    <dgm:pt modelId="{EDDEC1D7-4E6C-420E-85AC-BDAC71966587}" type="sibTrans" cxnId="{872A250F-0D77-4EBD-B123-E02328073043}">
      <dgm:prSet/>
      <dgm:spPr/>
      <dgm:t>
        <a:bodyPr/>
        <a:lstStyle/>
        <a:p>
          <a:endParaRPr lang="en-US"/>
        </a:p>
      </dgm:t>
    </dgm:pt>
    <dgm:pt modelId="{7BA8BF98-7566-4BF6-8E1B-E770AB1CF503}">
      <dgm:prSet phldrT="[Text]"/>
      <dgm:spPr/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تائید مراحل طی شده و تائید اولیه </a:t>
          </a:r>
          <a:endParaRPr lang="en-US" b="1" dirty="0">
            <a:cs typeface="B Nazanin" pitchFamily="2" charset="-78"/>
          </a:endParaRPr>
        </a:p>
      </dgm:t>
    </dgm:pt>
    <dgm:pt modelId="{34BEDDBD-C6BC-455D-AF53-A8376D7B562A}" type="parTrans" cxnId="{07CC31A0-4C47-4FBE-ACD6-116938F91D4E}">
      <dgm:prSet/>
      <dgm:spPr/>
      <dgm:t>
        <a:bodyPr/>
        <a:lstStyle/>
        <a:p>
          <a:endParaRPr lang="en-US"/>
        </a:p>
      </dgm:t>
    </dgm:pt>
    <dgm:pt modelId="{EDE8621C-B399-4243-9439-64566E50B693}" type="sibTrans" cxnId="{07CC31A0-4C47-4FBE-ACD6-116938F91D4E}">
      <dgm:prSet/>
      <dgm:spPr/>
      <dgm:t>
        <a:bodyPr/>
        <a:lstStyle/>
        <a:p>
          <a:endParaRPr lang="en-US"/>
        </a:p>
      </dgm:t>
    </dgm:pt>
    <dgm:pt modelId="{ED565E18-81C8-44ED-94E9-EEBED4134776}">
      <dgm:prSet phldrT="[Text]" custT="1"/>
      <dgm:spPr/>
      <dgm:t>
        <a:bodyPr/>
        <a:lstStyle/>
        <a:p>
          <a:r>
            <a:rPr lang="fa-IR" sz="2400" dirty="0" smtClean="0">
              <a:solidFill>
                <a:srgbClr val="FFFF00"/>
              </a:solidFill>
              <a:cs typeface="B Titr" pitchFamily="2" charset="-78"/>
            </a:rPr>
            <a:t>مرحله سوم</a:t>
          </a:r>
          <a:endParaRPr lang="en-US" sz="2400" dirty="0">
            <a:solidFill>
              <a:srgbClr val="FFFF00"/>
            </a:solidFill>
            <a:cs typeface="B Titr" pitchFamily="2" charset="-78"/>
          </a:endParaRPr>
        </a:p>
      </dgm:t>
    </dgm:pt>
    <dgm:pt modelId="{6B8FF576-CD16-4C69-B104-65135C7D8BEE}" type="parTrans" cxnId="{46263697-97A5-473B-95B9-5244CE153253}">
      <dgm:prSet/>
      <dgm:spPr/>
      <dgm:t>
        <a:bodyPr/>
        <a:lstStyle/>
        <a:p>
          <a:endParaRPr lang="en-US"/>
        </a:p>
      </dgm:t>
    </dgm:pt>
    <dgm:pt modelId="{5611D475-AEFF-4F85-9562-0B38FC4F1644}" type="sibTrans" cxnId="{46263697-97A5-473B-95B9-5244CE153253}">
      <dgm:prSet/>
      <dgm:spPr/>
      <dgm:t>
        <a:bodyPr/>
        <a:lstStyle/>
        <a:p>
          <a:endParaRPr lang="en-US"/>
        </a:p>
      </dgm:t>
    </dgm:pt>
    <dgm:pt modelId="{94BFEE6B-8770-4A8E-96E2-381901FFA5F2}">
      <dgm:prSet phldrT="[Text]"/>
      <dgm:spPr/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مرور همتایان و ارزیابی استانداردها </a:t>
          </a:r>
          <a:endParaRPr lang="en-US" b="1" dirty="0">
            <a:cs typeface="B Nazanin" pitchFamily="2" charset="-78"/>
          </a:endParaRPr>
        </a:p>
      </dgm:t>
    </dgm:pt>
    <dgm:pt modelId="{567CB9FC-5770-4115-9BE1-9CACB9763841}" type="parTrans" cxnId="{6E5D03C0-D1AF-40F7-AAB8-DAB8B5070D46}">
      <dgm:prSet/>
      <dgm:spPr/>
      <dgm:t>
        <a:bodyPr/>
        <a:lstStyle/>
        <a:p>
          <a:endParaRPr lang="en-US"/>
        </a:p>
      </dgm:t>
    </dgm:pt>
    <dgm:pt modelId="{958C5AF4-CF15-4B38-8491-4BBE3949BBC1}" type="sibTrans" cxnId="{6E5D03C0-D1AF-40F7-AAB8-DAB8B5070D46}">
      <dgm:prSet/>
      <dgm:spPr/>
      <dgm:t>
        <a:bodyPr/>
        <a:lstStyle/>
        <a:p>
          <a:endParaRPr lang="en-US"/>
        </a:p>
      </dgm:t>
    </dgm:pt>
    <dgm:pt modelId="{BFAA687E-8DEC-4DDF-87AE-A8C8392CCEE4}">
      <dgm:prSet phldrT="[Text]" custT="1"/>
      <dgm:spPr/>
      <dgm:t>
        <a:bodyPr/>
        <a:lstStyle/>
        <a:p>
          <a:r>
            <a:rPr lang="fa-IR" sz="2400" dirty="0" smtClean="0">
              <a:solidFill>
                <a:srgbClr val="FFFF00"/>
              </a:solidFill>
              <a:cs typeface="B Titr" pitchFamily="2" charset="-78"/>
            </a:rPr>
            <a:t>مرحله چهارم</a:t>
          </a:r>
          <a:endParaRPr lang="en-US" sz="2400" dirty="0">
            <a:solidFill>
              <a:srgbClr val="FFFF00"/>
            </a:solidFill>
            <a:cs typeface="B Titr" pitchFamily="2" charset="-78"/>
          </a:endParaRPr>
        </a:p>
      </dgm:t>
    </dgm:pt>
    <dgm:pt modelId="{4515CC5A-82BF-4C28-A11E-074720543622}" type="parTrans" cxnId="{D626290D-1E77-4500-B052-FD67B9D84F5A}">
      <dgm:prSet/>
      <dgm:spPr/>
      <dgm:t>
        <a:bodyPr/>
        <a:lstStyle/>
        <a:p>
          <a:endParaRPr lang="en-US"/>
        </a:p>
      </dgm:t>
    </dgm:pt>
    <dgm:pt modelId="{5A1F8236-1F45-41C9-8752-49696184ADE9}" type="sibTrans" cxnId="{D626290D-1E77-4500-B052-FD67B9D84F5A}">
      <dgm:prSet/>
      <dgm:spPr/>
      <dgm:t>
        <a:bodyPr/>
        <a:lstStyle/>
        <a:p>
          <a:endParaRPr lang="en-US"/>
        </a:p>
      </dgm:t>
    </dgm:pt>
    <dgm:pt modelId="{458D6DE4-AD26-47D7-8A24-A90397291AEE}">
      <dgm:prSet/>
      <dgm:spPr/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تصویب نهایی و ابلاغ جهت اجراء</a:t>
          </a:r>
          <a:endParaRPr lang="en-US" b="1" dirty="0">
            <a:cs typeface="B Nazanin" pitchFamily="2" charset="-78"/>
          </a:endParaRPr>
        </a:p>
      </dgm:t>
    </dgm:pt>
    <dgm:pt modelId="{D6EF7E5A-E700-4826-993D-0FFE431CC663}" type="parTrans" cxnId="{8EE24AF8-35E1-4FE3-BEC3-323D86804022}">
      <dgm:prSet/>
      <dgm:spPr/>
      <dgm:t>
        <a:bodyPr/>
        <a:lstStyle/>
        <a:p>
          <a:endParaRPr lang="en-US"/>
        </a:p>
      </dgm:t>
    </dgm:pt>
    <dgm:pt modelId="{B08043CE-C4D2-4DB4-81E9-69743A8C1B6A}" type="sibTrans" cxnId="{8EE24AF8-35E1-4FE3-BEC3-323D86804022}">
      <dgm:prSet/>
      <dgm:spPr/>
      <dgm:t>
        <a:bodyPr/>
        <a:lstStyle/>
        <a:p>
          <a:endParaRPr lang="en-US"/>
        </a:p>
      </dgm:t>
    </dgm:pt>
    <dgm:pt modelId="{BAE53561-8084-40EC-B22A-0D1D758E9A99}" type="pres">
      <dgm:prSet presAssocID="{8A3494DC-F6BB-41BD-A9CB-7024702DBA9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925F79-840A-4436-950E-0CA64081D401}" type="pres">
      <dgm:prSet presAssocID="{0EF32507-E442-4C26-9D99-1C32493C63A7}" presName="composite" presStyleCnt="0"/>
      <dgm:spPr/>
    </dgm:pt>
    <dgm:pt modelId="{C55C9CE4-D512-4FAE-AEB4-C5C61EDCCD69}" type="pres">
      <dgm:prSet presAssocID="{0EF32507-E442-4C26-9D99-1C32493C63A7}" presName="parentText" presStyleLbl="alignNode1" presStyleIdx="0" presStyleCnt="4" custAng="16200000" custLinFactNeighborX="5690" custLinFactNeighborY="-15236">
        <dgm:presLayoutVars>
          <dgm:chMax val="1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E2C3DB51-4F37-4184-90E2-5F2F98106596}" type="pres">
      <dgm:prSet presAssocID="{0EF32507-E442-4C26-9D99-1C32493C63A7}" presName="descendantText" presStyleLbl="alignAcc1" presStyleIdx="0" presStyleCnt="4" custScaleX="91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C8F67-7466-4B17-9735-1C97FE49E3CA}" type="pres">
      <dgm:prSet presAssocID="{1F83121F-8DA7-4D23-B49C-6EC0D1A53238}" presName="sp" presStyleCnt="0"/>
      <dgm:spPr/>
    </dgm:pt>
    <dgm:pt modelId="{2FC931E8-8EF4-454C-9956-0E947F9BE5CD}" type="pres">
      <dgm:prSet presAssocID="{F991CF90-4369-4053-AAEA-38391B5DDEE4}" presName="composite" presStyleCnt="0"/>
      <dgm:spPr/>
    </dgm:pt>
    <dgm:pt modelId="{9A9A39CE-052A-44BB-BBB4-DE0DD25DBE48}" type="pres">
      <dgm:prSet presAssocID="{F991CF90-4369-4053-AAEA-38391B5DDEE4}" presName="parentText" presStyleLbl="alignNode1" presStyleIdx="1" presStyleCnt="4" custAng="16200000" custLinFactNeighborX="1016" custLinFactNeighborY="-12303">
        <dgm:presLayoutVars>
          <dgm:chMax val="1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EB069C9C-C064-44BB-92C0-E31840D91C7A}" type="pres">
      <dgm:prSet presAssocID="{F991CF90-4369-4053-AAEA-38391B5DDEE4}" presName="descendantText" presStyleLbl="alignAcc1" presStyleIdx="1" presStyleCnt="4" custScaleX="90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31DCB-6133-476D-A7A6-6006C0441937}" type="pres">
      <dgm:prSet presAssocID="{EDDEC1D7-4E6C-420E-85AC-BDAC71966587}" presName="sp" presStyleCnt="0"/>
      <dgm:spPr/>
    </dgm:pt>
    <dgm:pt modelId="{46C5231E-0D8D-4F7F-BAFC-E42E2F9E2E39}" type="pres">
      <dgm:prSet presAssocID="{ED565E18-81C8-44ED-94E9-EEBED4134776}" presName="composite" presStyleCnt="0"/>
      <dgm:spPr/>
    </dgm:pt>
    <dgm:pt modelId="{ADE96472-FE8B-491B-94C4-D74A3C14D80D}" type="pres">
      <dgm:prSet presAssocID="{ED565E18-81C8-44ED-94E9-EEBED4134776}" presName="parentText" presStyleLbl="alignNode1" presStyleIdx="2" presStyleCnt="4" custAng="16200000" custLinFactNeighborX="9283" custLinFactNeighborY="-6280">
        <dgm:presLayoutVars>
          <dgm:chMax val="1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C773993D-66E2-4820-8FEF-21AAEE754B53}" type="pres">
      <dgm:prSet presAssocID="{ED565E18-81C8-44ED-94E9-EEBED4134776}" presName="descendantText" presStyleLbl="alignAcc1" presStyleIdx="2" presStyleCnt="4" custScaleX="88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E1BF4-6054-4090-A63C-46011BD5BD14}" type="pres">
      <dgm:prSet presAssocID="{5611D475-AEFF-4F85-9562-0B38FC4F1644}" presName="sp" presStyleCnt="0"/>
      <dgm:spPr/>
    </dgm:pt>
    <dgm:pt modelId="{B1224F90-4258-4943-97FB-5B10FC376229}" type="pres">
      <dgm:prSet presAssocID="{BFAA687E-8DEC-4DDF-87AE-A8C8392CCEE4}" presName="composite" presStyleCnt="0"/>
      <dgm:spPr/>
    </dgm:pt>
    <dgm:pt modelId="{37947A9B-2A22-49DE-813B-8AAE9370A47B}" type="pres">
      <dgm:prSet presAssocID="{BFAA687E-8DEC-4DDF-87AE-A8C8392CCEE4}" presName="parentText" presStyleLbl="alignNode1" presStyleIdx="3" presStyleCnt="4" custAng="16200000" custLinFactNeighborX="5690" custLinFactNeighborY="-9995">
        <dgm:presLayoutVars>
          <dgm:chMax val="1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06CDAF57-0412-432D-A2BF-A84674D07607}" type="pres">
      <dgm:prSet presAssocID="{BFAA687E-8DEC-4DDF-87AE-A8C8392CCEE4}" presName="descendantText" presStyleLbl="alignAcc1" presStyleIdx="3" presStyleCnt="4" custScaleX="86471" custLinFactNeighborX="-36" custLinFactNeighborY="77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36504B-FA66-4F7C-B006-D4AA5CDDDD5D}" type="presOf" srcId="{E3EA90AB-38D2-4A0D-A877-A962776D0371}" destId="{E2C3DB51-4F37-4184-90E2-5F2F98106596}" srcOrd="0" destOrd="0" presId="urn:microsoft.com/office/officeart/2005/8/layout/chevron2"/>
    <dgm:cxn modelId="{07CC31A0-4C47-4FBE-ACD6-116938F91D4E}" srcId="{F991CF90-4369-4053-AAEA-38391B5DDEE4}" destId="{7BA8BF98-7566-4BF6-8E1B-E770AB1CF503}" srcOrd="0" destOrd="0" parTransId="{34BEDDBD-C6BC-455D-AF53-A8376D7B562A}" sibTransId="{EDE8621C-B399-4243-9439-64566E50B693}"/>
    <dgm:cxn modelId="{1C782787-693B-4F17-B0B1-6547F656A026}" type="presOf" srcId="{7BA8BF98-7566-4BF6-8E1B-E770AB1CF503}" destId="{EB069C9C-C064-44BB-92C0-E31840D91C7A}" srcOrd="0" destOrd="0" presId="urn:microsoft.com/office/officeart/2005/8/layout/chevron2"/>
    <dgm:cxn modelId="{6E5D03C0-D1AF-40F7-AAB8-DAB8B5070D46}" srcId="{ED565E18-81C8-44ED-94E9-EEBED4134776}" destId="{94BFEE6B-8770-4A8E-96E2-381901FFA5F2}" srcOrd="0" destOrd="0" parTransId="{567CB9FC-5770-4115-9BE1-9CACB9763841}" sibTransId="{958C5AF4-CF15-4B38-8491-4BBE3949BBC1}"/>
    <dgm:cxn modelId="{872A250F-0D77-4EBD-B123-E02328073043}" srcId="{8A3494DC-F6BB-41BD-A9CB-7024702DBA9B}" destId="{F991CF90-4369-4053-AAEA-38391B5DDEE4}" srcOrd="1" destOrd="0" parTransId="{C3CFFACA-9372-4F48-9997-A807A7520890}" sibTransId="{EDDEC1D7-4E6C-420E-85AC-BDAC71966587}"/>
    <dgm:cxn modelId="{0DE675B8-3BA8-4197-B430-C835339A0695}" type="presOf" srcId="{ED565E18-81C8-44ED-94E9-EEBED4134776}" destId="{ADE96472-FE8B-491B-94C4-D74A3C14D80D}" srcOrd="0" destOrd="0" presId="urn:microsoft.com/office/officeart/2005/8/layout/chevron2"/>
    <dgm:cxn modelId="{F3A40005-C0BC-42D4-8D81-EFCF11B23571}" srcId="{8A3494DC-F6BB-41BD-A9CB-7024702DBA9B}" destId="{0EF32507-E442-4C26-9D99-1C32493C63A7}" srcOrd="0" destOrd="0" parTransId="{BAA3EEF6-0C19-4149-82BA-D3D384E1DA77}" sibTransId="{1F83121F-8DA7-4D23-B49C-6EC0D1A53238}"/>
    <dgm:cxn modelId="{36DDE891-30B5-4298-8A21-E59D04CBA04F}" type="presOf" srcId="{BFAA687E-8DEC-4DDF-87AE-A8C8392CCEE4}" destId="{37947A9B-2A22-49DE-813B-8AAE9370A47B}" srcOrd="0" destOrd="0" presId="urn:microsoft.com/office/officeart/2005/8/layout/chevron2"/>
    <dgm:cxn modelId="{8EE24AF8-35E1-4FE3-BEC3-323D86804022}" srcId="{BFAA687E-8DEC-4DDF-87AE-A8C8392CCEE4}" destId="{458D6DE4-AD26-47D7-8A24-A90397291AEE}" srcOrd="0" destOrd="0" parTransId="{D6EF7E5A-E700-4826-993D-0FFE431CC663}" sibTransId="{B08043CE-C4D2-4DB4-81E9-69743A8C1B6A}"/>
    <dgm:cxn modelId="{DCB310F8-3103-4862-B1E8-19F5730D9B52}" type="presOf" srcId="{8A3494DC-F6BB-41BD-A9CB-7024702DBA9B}" destId="{BAE53561-8084-40EC-B22A-0D1D758E9A99}" srcOrd="0" destOrd="0" presId="urn:microsoft.com/office/officeart/2005/8/layout/chevron2"/>
    <dgm:cxn modelId="{274227C4-449B-41F5-B11E-2A7B3FDAE62B}" srcId="{0EF32507-E442-4C26-9D99-1C32493C63A7}" destId="{E3EA90AB-38D2-4A0D-A877-A962776D0371}" srcOrd="0" destOrd="0" parTransId="{8FD38AB4-24B9-4828-996C-19F251A9379B}" sibTransId="{C5D2BE63-A9BB-4A29-AAAD-DD1239A75E31}"/>
    <dgm:cxn modelId="{0E772737-3F6F-4996-8F8C-7B3F75BE90B6}" type="presOf" srcId="{94BFEE6B-8770-4A8E-96E2-381901FFA5F2}" destId="{C773993D-66E2-4820-8FEF-21AAEE754B53}" srcOrd="0" destOrd="0" presId="urn:microsoft.com/office/officeart/2005/8/layout/chevron2"/>
    <dgm:cxn modelId="{752D6831-6617-4553-A0B1-540A5661D77D}" type="presOf" srcId="{458D6DE4-AD26-47D7-8A24-A90397291AEE}" destId="{06CDAF57-0412-432D-A2BF-A84674D07607}" srcOrd="0" destOrd="0" presId="urn:microsoft.com/office/officeart/2005/8/layout/chevron2"/>
    <dgm:cxn modelId="{519D1E6C-C2C0-4793-85E9-385FF521C1A6}" type="presOf" srcId="{F991CF90-4369-4053-AAEA-38391B5DDEE4}" destId="{9A9A39CE-052A-44BB-BBB4-DE0DD25DBE48}" srcOrd="0" destOrd="0" presId="urn:microsoft.com/office/officeart/2005/8/layout/chevron2"/>
    <dgm:cxn modelId="{D626290D-1E77-4500-B052-FD67B9D84F5A}" srcId="{8A3494DC-F6BB-41BD-A9CB-7024702DBA9B}" destId="{BFAA687E-8DEC-4DDF-87AE-A8C8392CCEE4}" srcOrd="3" destOrd="0" parTransId="{4515CC5A-82BF-4C28-A11E-074720543622}" sibTransId="{5A1F8236-1F45-41C9-8752-49696184ADE9}"/>
    <dgm:cxn modelId="{B68CFC03-F23A-4536-9968-E88638F7959C}" type="presOf" srcId="{0EF32507-E442-4C26-9D99-1C32493C63A7}" destId="{C55C9CE4-D512-4FAE-AEB4-C5C61EDCCD69}" srcOrd="0" destOrd="0" presId="urn:microsoft.com/office/officeart/2005/8/layout/chevron2"/>
    <dgm:cxn modelId="{46263697-97A5-473B-95B9-5244CE153253}" srcId="{8A3494DC-F6BB-41BD-A9CB-7024702DBA9B}" destId="{ED565E18-81C8-44ED-94E9-EEBED4134776}" srcOrd="2" destOrd="0" parTransId="{6B8FF576-CD16-4C69-B104-65135C7D8BEE}" sibTransId="{5611D475-AEFF-4F85-9562-0B38FC4F1644}"/>
    <dgm:cxn modelId="{5CD63B25-69BF-42E6-B2A9-7342AD3465FC}" type="presParOf" srcId="{BAE53561-8084-40EC-B22A-0D1D758E9A99}" destId="{E6925F79-840A-4436-950E-0CA64081D401}" srcOrd="0" destOrd="0" presId="urn:microsoft.com/office/officeart/2005/8/layout/chevron2"/>
    <dgm:cxn modelId="{6622C7FA-F922-44C5-95A6-82E62D10AB21}" type="presParOf" srcId="{E6925F79-840A-4436-950E-0CA64081D401}" destId="{C55C9CE4-D512-4FAE-AEB4-C5C61EDCCD69}" srcOrd="0" destOrd="0" presId="urn:microsoft.com/office/officeart/2005/8/layout/chevron2"/>
    <dgm:cxn modelId="{5B4F9AF0-688F-4E63-ACAF-4381E5D2E6CB}" type="presParOf" srcId="{E6925F79-840A-4436-950E-0CA64081D401}" destId="{E2C3DB51-4F37-4184-90E2-5F2F98106596}" srcOrd="1" destOrd="0" presId="urn:microsoft.com/office/officeart/2005/8/layout/chevron2"/>
    <dgm:cxn modelId="{D6FE77EF-732D-4FF3-A23E-10EE202046E5}" type="presParOf" srcId="{BAE53561-8084-40EC-B22A-0D1D758E9A99}" destId="{F83C8F67-7466-4B17-9735-1C97FE49E3CA}" srcOrd="1" destOrd="0" presId="urn:microsoft.com/office/officeart/2005/8/layout/chevron2"/>
    <dgm:cxn modelId="{7825BF1E-8D1A-45E7-A494-4BCFE3D4B64A}" type="presParOf" srcId="{BAE53561-8084-40EC-B22A-0D1D758E9A99}" destId="{2FC931E8-8EF4-454C-9956-0E947F9BE5CD}" srcOrd="2" destOrd="0" presId="urn:microsoft.com/office/officeart/2005/8/layout/chevron2"/>
    <dgm:cxn modelId="{CE9996A3-1562-45DE-B802-F98F399D7CFD}" type="presParOf" srcId="{2FC931E8-8EF4-454C-9956-0E947F9BE5CD}" destId="{9A9A39CE-052A-44BB-BBB4-DE0DD25DBE48}" srcOrd="0" destOrd="0" presId="urn:microsoft.com/office/officeart/2005/8/layout/chevron2"/>
    <dgm:cxn modelId="{03A5BE16-B8AB-4BA2-9913-8318931828D7}" type="presParOf" srcId="{2FC931E8-8EF4-454C-9956-0E947F9BE5CD}" destId="{EB069C9C-C064-44BB-92C0-E31840D91C7A}" srcOrd="1" destOrd="0" presId="urn:microsoft.com/office/officeart/2005/8/layout/chevron2"/>
    <dgm:cxn modelId="{C2AF4131-8B64-4605-A6A6-4796A62739D5}" type="presParOf" srcId="{BAE53561-8084-40EC-B22A-0D1D758E9A99}" destId="{5E931DCB-6133-476D-A7A6-6006C0441937}" srcOrd="3" destOrd="0" presId="urn:microsoft.com/office/officeart/2005/8/layout/chevron2"/>
    <dgm:cxn modelId="{64F6F1E1-A3A4-4447-8020-1CF539BFA3C8}" type="presParOf" srcId="{BAE53561-8084-40EC-B22A-0D1D758E9A99}" destId="{46C5231E-0D8D-4F7F-BAFC-E42E2F9E2E39}" srcOrd="4" destOrd="0" presId="urn:microsoft.com/office/officeart/2005/8/layout/chevron2"/>
    <dgm:cxn modelId="{FD58AE04-1515-4AA1-BACC-1472DF600E9D}" type="presParOf" srcId="{46C5231E-0D8D-4F7F-BAFC-E42E2F9E2E39}" destId="{ADE96472-FE8B-491B-94C4-D74A3C14D80D}" srcOrd="0" destOrd="0" presId="urn:microsoft.com/office/officeart/2005/8/layout/chevron2"/>
    <dgm:cxn modelId="{770ABC20-32F3-41C3-9B2A-B48DC22CCAC9}" type="presParOf" srcId="{46C5231E-0D8D-4F7F-BAFC-E42E2F9E2E39}" destId="{C773993D-66E2-4820-8FEF-21AAEE754B53}" srcOrd="1" destOrd="0" presId="urn:microsoft.com/office/officeart/2005/8/layout/chevron2"/>
    <dgm:cxn modelId="{CEC8A39B-7070-406B-B676-2C87E9982339}" type="presParOf" srcId="{BAE53561-8084-40EC-B22A-0D1D758E9A99}" destId="{3C1E1BF4-6054-4090-A63C-46011BD5BD14}" srcOrd="5" destOrd="0" presId="urn:microsoft.com/office/officeart/2005/8/layout/chevron2"/>
    <dgm:cxn modelId="{488278B1-2B69-4492-B22D-1C573A00BC38}" type="presParOf" srcId="{BAE53561-8084-40EC-B22A-0D1D758E9A99}" destId="{B1224F90-4258-4943-97FB-5B10FC376229}" srcOrd="6" destOrd="0" presId="urn:microsoft.com/office/officeart/2005/8/layout/chevron2"/>
    <dgm:cxn modelId="{7CAC5CCF-5A36-4D27-8C56-5CFF308F94B7}" type="presParOf" srcId="{B1224F90-4258-4943-97FB-5B10FC376229}" destId="{37947A9B-2A22-49DE-813B-8AAE9370A47B}" srcOrd="0" destOrd="0" presId="urn:microsoft.com/office/officeart/2005/8/layout/chevron2"/>
    <dgm:cxn modelId="{6AC7F1F3-F7A2-4B39-A000-62C1F77B2F10}" type="presParOf" srcId="{B1224F90-4258-4943-97FB-5B10FC376229}" destId="{06CDAF57-0412-432D-A2BF-A84674D0760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C9CE4-D512-4FAE-AEB4-C5C61EDCCD69}">
      <dsp:nvSpPr>
        <dsp:cNvPr id="0" name=""/>
        <dsp:cNvSpPr/>
      </dsp:nvSpPr>
      <dsp:spPr>
        <a:xfrm>
          <a:off x="10041" y="0"/>
          <a:ext cx="1440284" cy="10081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rgbClr val="FFFF00"/>
              </a:solidFill>
              <a:cs typeface="B Titr" pitchFamily="2" charset="-78"/>
            </a:rPr>
            <a:t>مرحله اول </a:t>
          </a:r>
          <a:endParaRPr lang="en-US" sz="2400" b="1" kern="1200" dirty="0">
            <a:solidFill>
              <a:srgbClr val="FFFF00"/>
            </a:solidFill>
            <a:cs typeface="B Titr" pitchFamily="2" charset="-78"/>
          </a:endParaRPr>
        </a:p>
      </dsp:txBody>
      <dsp:txXfrm rot="-5400000">
        <a:off x="100059" y="-90018"/>
        <a:ext cx="1008198" cy="1188235"/>
      </dsp:txXfrm>
    </dsp:sp>
    <dsp:sp modelId="{E2C3DB51-4F37-4184-90E2-5F2F98106596}">
      <dsp:nvSpPr>
        <dsp:cNvPr id="0" name=""/>
        <dsp:cNvSpPr/>
      </dsp:nvSpPr>
      <dsp:spPr>
        <a:xfrm rot="5400000">
          <a:off x="4548125" y="-3030374"/>
          <a:ext cx="936184" cy="70037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b="1" kern="1200" dirty="0" smtClean="0">
              <a:cs typeface="B Nazanin" pitchFamily="2" charset="-78"/>
            </a:rPr>
            <a:t>جمع آوری، استخراج و سنتز شواهد و تکمیل فرمت اولیه</a:t>
          </a:r>
          <a:endParaRPr lang="en-US" sz="2600" b="1" kern="1200" dirty="0">
            <a:cs typeface="B Nazanin" pitchFamily="2" charset="-78"/>
          </a:endParaRPr>
        </a:p>
      </dsp:txBody>
      <dsp:txXfrm rot="-5400000">
        <a:off x="1514354" y="49098"/>
        <a:ext cx="6958027" cy="844782"/>
      </dsp:txXfrm>
    </dsp:sp>
    <dsp:sp modelId="{9A9A39CE-052A-44BB-BBB4-DE0DD25DBE48}">
      <dsp:nvSpPr>
        <dsp:cNvPr id="0" name=""/>
        <dsp:cNvSpPr/>
      </dsp:nvSpPr>
      <dsp:spPr>
        <a:xfrm>
          <a:off x="-37081" y="1337882"/>
          <a:ext cx="1440284" cy="10081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rgbClr val="FFFF00"/>
              </a:solidFill>
              <a:cs typeface="B Titr" pitchFamily="2" charset="-78"/>
            </a:rPr>
            <a:t>مرحله دوم</a:t>
          </a:r>
          <a:r>
            <a:rPr lang="fa-IR" sz="3700" kern="1200" dirty="0" smtClean="0"/>
            <a:t> </a:t>
          </a:r>
          <a:endParaRPr lang="en-US" sz="3700" kern="1200" dirty="0"/>
        </a:p>
      </dsp:txBody>
      <dsp:txXfrm rot="-5400000">
        <a:off x="52937" y="1247864"/>
        <a:ext cx="1008198" cy="1188235"/>
      </dsp:txXfrm>
    </dsp:sp>
    <dsp:sp modelId="{EB069C9C-C064-44BB-92C0-E31840D91C7A}">
      <dsp:nvSpPr>
        <dsp:cNvPr id="0" name=""/>
        <dsp:cNvSpPr/>
      </dsp:nvSpPr>
      <dsp:spPr>
        <a:xfrm rot="5400000">
          <a:off x="4548125" y="-1708473"/>
          <a:ext cx="936184" cy="69512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b="1" kern="1200" dirty="0" smtClean="0">
              <a:cs typeface="B Nazanin" pitchFamily="2" charset="-78"/>
            </a:rPr>
            <a:t>تائید مراحل طی شده و تائید اولیه </a:t>
          </a:r>
          <a:endParaRPr lang="en-US" sz="2600" b="1" kern="1200" dirty="0">
            <a:cs typeface="B Nazanin" pitchFamily="2" charset="-78"/>
          </a:endParaRPr>
        </a:p>
      </dsp:txBody>
      <dsp:txXfrm rot="-5400000">
        <a:off x="1540614" y="1344739"/>
        <a:ext cx="6905506" cy="844782"/>
      </dsp:txXfrm>
    </dsp:sp>
    <dsp:sp modelId="{ADE96472-FE8B-491B-94C4-D74A3C14D80D}">
      <dsp:nvSpPr>
        <dsp:cNvPr id="0" name=""/>
        <dsp:cNvSpPr/>
      </dsp:nvSpPr>
      <dsp:spPr>
        <a:xfrm>
          <a:off x="46266" y="2720270"/>
          <a:ext cx="1440284" cy="10081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rgbClr val="FFFF00"/>
              </a:solidFill>
              <a:cs typeface="B Titr" pitchFamily="2" charset="-78"/>
            </a:rPr>
            <a:t>مرحله سوم</a:t>
          </a:r>
          <a:endParaRPr lang="en-US" sz="2400" kern="1200" dirty="0">
            <a:solidFill>
              <a:srgbClr val="FFFF00"/>
            </a:solidFill>
            <a:cs typeface="B Titr" pitchFamily="2" charset="-78"/>
          </a:endParaRPr>
        </a:p>
      </dsp:txBody>
      <dsp:txXfrm rot="-5400000">
        <a:off x="136284" y="2630252"/>
        <a:ext cx="1008198" cy="1188235"/>
      </dsp:txXfrm>
    </dsp:sp>
    <dsp:sp modelId="{C773993D-66E2-4820-8FEF-21AAEE754B53}">
      <dsp:nvSpPr>
        <dsp:cNvPr id="0" name=""/>
        <dsp:cNvSpPr/>
      </dsp:nvSpPr>
      <dsp:spPr>
        <a:xfrm rot="5400000">
          <a:off x="4548125" y="-337544"/>
          <a:ext cx="936184" cy="68006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b="1" kern="1200" dirty="0" smtClean="0">
              <a:cs typeface="B Nazanin" pitchFamily="2" charset="-78"/>
            </a:rPr>
            <a:t>مرور همتایان و ارزیابی استانداردها </a:t>
          </a:r>
          <a:endParaRPr lang="en-US" sz="2600" b="1" kern="1200" dirty="0">
            <a:cs typeface="B Nazanin" pitchFamily="2" charset="-78"/>
          </a:endParaRPr>
        </a:p>
      </dsp:txBody>
      <dsp:txXfrm rot="-5400000">
        <a:off x="1615903" y="2640379"/>
        <a:ext cx="6754928" cy="844782"/>
      </dsp:txXfrm>
    </dsp:sp>
    <dsp:sp modelId="{37947A9B-2A22-49DE-813B-8AAE9370A47B}">
      <dsp:nvSpPr>
        <dsp:cNvPr id="0" name=""/>
        <dsp:cNvSpPr/>
      </dsp:nvSpPr>
      <dsp:spPr>
        <a:xfrm>
          <a:off x="10041" y="3962404"/>
          <a:ext cx="1440284" cy="10081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rgbClr val="FFFF00"/>
              </a:solidFill>
              <a:cs typeface="B Titr" pitchFamily="2" charset="-78"/>
            </a:rPr>
            <a:t>مرحله چهارم</a:t>
          </a:r>
          <a:endParaRPr lang="en-US" sz="2400" kern="1200" dirty="0">
            <a:solidFill>
              <a:srgbClr val="FFFF00"/>
            </a:solidFill>
            <a:cs typeface="B Titr" pitchFamily="2" charset="-78"/>
          </a:endParaRPr>
        </a:p>
      </dsp:txBody>
      <dsp:txXfrm rot="-5400000">
        <a:off x="100059" y="3872386"/>
        <a:ext cx="1008198" cy="1188235"/>
      </dsp:txXfrm>
    </dsp:sp>
    <dsp:sp modelId="{06CDAF57-0412-432D-A2BF-A84674D07607}">
      <dsp:nvSpPr>
        <dsp:cNvPr id="0" name=""/>
        <dsp:cNvSpPr/>
      </dsp:nvSpPr>
      <dsp:spPr>
        <a:xfrm rot="5400000">
          <a:off x="4461841" y="1110615"/>
          <a:ext cx="936184" cy="66397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b="1" kern="1200" dirty="0" smtClean="0">
              <a:cs typeface="B Nazanin" pitchFamily="2" charset="-78"/>
            </a:rPr>
            <a:t>تصویب نهایی و ابلاغ جهت اجراء</a:t>
          </a:r>
          <a:endParaRPr lang="en-US" sz="2600" b="1" kern="1200" dirty="0">
            <a:cs typeface="B Nazanin" pitchFamily="2" charset="-78"/>
          </a:endParaRPr>
        </a:p>
      </dsp:txBody>
      <dsp:txXfrm rot="-5400000">
        <a:off x="1610052" y="4008106"/>
        <a:ext cx="6594062" cy="844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45311-D32A-4CF8-9DBE-9DCCEDA834DC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23441-9039-45D1-8FC4-9EA3860D5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34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FE5AA-C5F4-4D21-A364-4620DBFDF30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01FB-447A-4050-AA5A-85C1C8CBFAD1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DD65-D811-41D9-97FE-EC42F1AC7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01FB-447A-4050-AA5A-85C1C8CBFAD1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DD65-D811-41D9-97FE-EC42F1AC7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01FB-447A-4050-AA5A-85C1C8CBFAD1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DD65-D811-41D9-97FE-EC42F1AC7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4FB2-50DB-43E4-9245-368AE202B66C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10/23/2019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776D31-EA4B-4A1A-9F63-82625BEF17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11327-543B-4C07-84F6-874CDCAC789C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10/23/2019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776D31-EA4B-4A1A-9F63-82625BEF17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E9A68-739B-4197-BECA-E23D6F37A17E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10/23/2019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76D31-EA4B-4A1A-9F63-82625BEF17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F82C-71EF-4910-947E-98ED5AC486BF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10/23/2019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76D31-EA4B-4A1A-9F63-82625BEF17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0B51-A0D5-4B06-AC04-FA64F9238594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10/23/2019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A776D31-EA4B-4A1A-9F63-82625BEF17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3C20-97DB-442C-88E6-863B7920B675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10/23/2019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76D31-EA4B-4A1A-9F63-82625BEF17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B166-DC90-48C7-B22E-69AAA29C48B1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10/23/2019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76D31-EA4B-4A1A-9F63-82625BEF17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3E87-C927-4DD0-9EF9-944A1E18DB43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10/23/2019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76D31-EA4B-4A1A-9F63-82625BEF17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01FB-447A-4050-AA5A-85C1C8CBFAD1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DD65-D811-41D9-97FE-EC42F1AC7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BA73D-EE84-410D-B31C-A3619FB8547A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10/23/2019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76D31-EA4B-4A1A-9F63-82625BEF17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64F5-32B9-46B3-B47C-43CAE79BC018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10/23/2019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76D31-EA4B-4A1A-9F63-82625BEF17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C9E8-21ED-48D6-B92B-BC7D1460AA74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10/23/2019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76D31-EA4B-4A1A-9F63-82625BEF17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01FB-447A-4050-AA5A-85C1C8CBFAD1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DD65-D811-41D9-97FE-EC42F1AC7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01FB-447A-4050-AA5A-85C1C8CBFAD1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DD65-D811-41D9-97FE-EC42F1AC7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01FB-447A-4050-AA5A-85C1C8CBFAD1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DD65-D811-41D9-97FE-EC42F1AC7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01FB-447A-4050-AA5A-85C1C8CBFAD1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DD65-D811-41D9-97FE-EC42F1AC7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01FB-447A-4050-AA5A-85C1C8CBFAD1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DD65-D811-41D9-97FE-EC42F1AC7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01FB-447A-4050-AA5A-85C1C8CBFAD1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DD65-D811-41D9-97FE-EC42F1AC7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01FB-447A-4050-AA5A-85C1C8CBFAD1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DD65-D811-41D9-97FE-EC42F1AC7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301FB-447A-4050-AA5A-85C1C8CBFAD1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0DD65-D811-41D9-97FE-EC42F1AC7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E1170B-7520-4E72-A6ED-5692A0C94B83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10/23/2019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A776D31-EA4B-4A1A-9F63-82625BEF17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8B62E3-7415-4588-9E39-AF5A89F6CA8D}" type="slidenum">
              <a:rPr lang="ar-SA"/>
              <a:pPr/>
              <a:t>1</a:t>
            </a:fld>
            <a:endParaRPr lang="en-US"/>
          </a:p>
        </p:txBody>
      </p:sp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5" name="Picture 3" descr="BESM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0999" y="228600"/>
          <a:ext cx="853440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880"/>
                <a:gridCol w="1493521"/>
                <a:gridCol w="2286000"/>
                <a:gridCol w="1143000"/>
                <a:gridCol w="19050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solidFill>
                            <a:srgbClr val="FFFF00"/>
                          </a:solidFill>
                        </a:rPr>
                        <a:t>واحد پایه بیهوشی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solidFill>
                            <a:srgbClr val="FFFF00"/>
                          </a:solidFill>
                        </a:rPr>
                        <a:t>ارزش نسبی خدمت 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solidFill>
                            <a:srgbClr val="FFFF00"/>
                          </a:solidFill>
                        </a:rPr>
                        <a:t>شرح کد 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solidFill>
                            <a:srgbClr val="FFFF00"/>
                          </a:solidFill>
                        </a:rPr>
                        <a:t>ویژگی کد 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baseline="0" dirty="0" smtClean="0">
                          <a:solidFill>
                            <a:srgbClr val="FFFF00"/>
                          </a:solidFill>
                        </a:rPr>
                        <a:t> کد ملی 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/>
                        <a:t>شرح بر اساس کتاب  </a:t>
                      </a:r>
                      <a:r>
                        <a:rPr lang="en-US" sz="2400" b="1" dirty="0" smtClean="0"/>
                        <a:t>CPT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/>
                        <a:t>کد ملی شش رقمی منحصر به فرد </a:t>
                      </a:r>
                      <a:endParaRPr lang="en-US" sz="2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3810000"/>
            <a:ext cx="800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cs typeface="B Titr" pitchFamily="2" charset="-78"/>
              </a:rPr>
              <a:t>ویژگی کد :</a:t>
            </a:r>
          </a:p>
          <a:p>
            <a:pPr algn="r" rtl="1"/>
            <a:r>
              <a:rPr lang="fa-IR" dirty="0" smtClean="0">
                <a:cs typeface="B Titr" pitchFamily="2" charset="-78"/>
              </a:rPr>
              <a:t>+ : خدمت ضمیمه و اضافی</a:t>
            </a:r>
          </a:p>
          <a:p>
            <a:pPr algn="r" rtl="1"/>
            <a:r>
              <a:rPr lang="fa-IR" dirty="0" smtClean="0">
                <a:cs typeface="B Titr" pitchFamily="2" charset="-78"/>
              </a:rPr>
              <a:t># : بر اساس ضرایب ریالی تعدیل شده ابلاغی  از سوی هیات دولت محاسبه می گردند.</a:t>
            </a:r>
          </a:p>
          <a:p>
            <a:pPr algn="r" rtl="1"/>
            <a:r>
              <a:rPr lang="fa-IR" dirty="0" smtClean="0">
                <a:cs typeface="B Titr" pitchFamily="2" charset="-78"/>
              </a:rPr>
              <a:t>*: عدم پوشش بیمه ای خدمت یا پوشش بیمه ای محدود </a:t>
            </a:r>
          </a:p>
          <a:p>
            <a:pPr algn="r" rtl="1"/>
            <a:endParaRPr lang="fa-IR" dirty="0">
              <a:cs typeface="B Titr" pitchFamily="2" charset="-78"/>
            </a:endParaRPr>
          </a:p>
          <a:p>
            <a:pPr algn="r" rtl="1"/>
            <a:r>
              <a:rPr lang="fa-IR" dirty="0" smtClean="0">
                <a:cs typeface="B Titr" pitchFamily="2" charset="-78"/>
              </a:rPr>
              <a:t>ارزش نسبی خدمت :</a:t>
            </a:r>
          </a:p>
          <a:p>
            <a:pPr algn="r" rtl="1"/>
            <a:r>
              <a:rPr lang="fa-IR" dirty="0" smtClean="0">
                <a:cs typeface="B Titr" pitchFamily="2" charset="-78"/>
              </a:rPr>
              <a:t>جزء کلی </a:t>
            </a:r>
          </a:p>
          <a:p>
            <a:pPr algn="r" rtl="1"/>
            <a:r>
              <a:rPr lang="fa-IR" dirty="0" smtClean="0">
                <a:cs typeface="B Titr" pitchFamily="2" charset="-78"/>
              </a:rPr>
              <a:t>جژء حرفه ای </a:t>
            </a:r>
          </a:p>
          <a:p>
            <a:pPr algn="r" rtl="1"/>
            <a:r>
              <a:rPr lang="fa-IR" dirty="0" smtClean="0">
                <a:cs typeface="B Titr" pitchFamily="2" charset="-78"/>
              </a:rPr>
              <a:t>جزء فنی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92162"/>
          </a:xfrm>
        </p:spPr>
        <p:txBody>
          <a:bodyPr>
            <a:normAutofit fontScale="90000"/>
          </a:bodyPr>
          <a:lstStyle/>
          <a:p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استاندارد خدمات ارتوز و پروتز( ارتوپدی فنی )</a:t>
            </a:r>
            <a:r>
              <a:rPr lang="en-US" dirty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itchFamily="2" charset="-78"/>
              </a:rPr>
            </a:b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447799"/>
          <a:ext cx="8763001" cy="3810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803"/>
                <a:gridCol w="1330847"/>
                <a:gridCol w="1330847"/>
                <a:gridCol w="2926903"/>
                <a:gridCol w="762000"/>
                <a:gridCol w="990601"/>
              </a:tblGrid>
              <a:tr h="79612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واحد پایه بیهوشی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جزء فنی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جزء حرفه ای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شرح کد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ویژگی کد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aseline="0" dirty="0" smtClean="0"/>
                        <a:t> کد ملی </a:t>
                      </a:r>
                      <a:endParaRPr lang="en-US" dirty="0"/>
                    </a:p>
                  </a:txBody>
                  <a:tcPr/>
                </a:tc>
              </a:tr>
              <a:tr h="625522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Titr" pitchFamily="2" charset="-78"/>
                        </a:rPr>
                        <a:t>0</a:t>
                      </a:r>
                      <a:endParaRPr lang="en-US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Titr" pitchFamily="2" charset="-78"/>
                        </a:rPr>
                        <a:t>3</a:t>
                      </a:r>
                      <a:endParaRPr lang="en-US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Titr" pitchFamily="2" charset="-78"/>
                        </a:rPr>
                        <a:t>5</a:t>
                      </a:r>
                      <a:endParaRPr lang="en-US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b="1" dirty="0" smtClean="0">
                          <a:cs typeface="B Titr" pitchFamily="2" charset="-78"/>
                        </a:rPr>
                        <a:t> </a:t>
                      </a:r>
                      <a:r>
                        <a:rPr lang="en-US" b="1" dirty="0" smtClean="0">
                          <a:cs typeface="B Titr" pitchFamily="2" charset="-78"/>
                        </a:rPr>
                        <a:t>Halo vest </a:t>
                      </a:r>
                      <a:r>
                        <a:rPr lang="fa-IR" b="1" dirty="0" smtClean="0">
                          <a:cs typeface="B Titr" pitchFamily="2" charset="-78"/>
                        </a:rPr>
                        <a:t>( چهار</a:t>
                      </a:r>
                      <a:r>
                        <a:rPr lang="fa-IR" b="1" baseline="0" dirty="0" smtClean="0">
                          <a:cs typeface="B Titr" pitchFamily="2" charset="-78"/>
                        </a:rPr>
                        <a:t> بار کربنی )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b="1" dirty="0" smtClean="0">
                          <a:cs typeface="B Titr" pitchFamily="2" charset="-78"/>
                        </a:rPr>
                        <a:t>* #  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b="1" dirty="0" smtClean="0">
                          <a:cs typeface="B Titr" pitchFamily="2" charset="-78"/>
                        </a:rPr>
                        <a:t>901691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</a:tr>
              <a:tr h="796120"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0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3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2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cs typeface="B Titr" pitchFamily="2" charset="-78"/>
                        </a:rPr>
                        <a:t>LSO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 smtClean="0">
                          <a:cs typeface="B Titr" pitchFamily="2" charset="-78"/>
                        </a:rPr>
                        <a:t>* #</a:t>
                      </a:r>
                      <a:endParaRPr lang="en-US" b="1" dirty="0" smtClean="0">
                        <a:cs typeface="B Titr" pitchFamily="2" charset="-78"/>
                      </a:endParaRPr>
                    </a:p>
                    <a:p>
                      <a:pPr algn="ctr"/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901692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</a:tr>
              <a:tr h="796120"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0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4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3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cs typeface="B Titr" pitchFamily="2" charset="-78"/>
                        </a:rPr>
                        <a:t>TLSO 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 smtClean="0">
                          <a:cs typeface="B Titr" pitchFamily="2" charset="-78"/>
                        </a:rPr>
                        <a:t>* #</a:t>
                      </a:r>
                      <a:endParaRPr lang="en-US" b="1" dirty="0" smtClean="0">
                        <a:cs typeface="B Titr" pitchFamily="2" charset="-78"/>
                      </a:endParaRPr>
                    </a:p>
                    <a:p>
                      <a:pPr algn="ctr"/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901693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</a:tr>
              <a:tr h="796120"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0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5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4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cs typeface="B Titr" pitchFamily="2" charset="-78"/>
                        </a:rPr>
                        <a:t>Body Jacket 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 smtClean="0">
                          <a:cs typeface="B Titr" pitchFamily="2" charset="-78"/>
                        </a:rPr>
                        <a:t>* #</a:t>
                      </a:r>
                      <a:endParaRPr lang="en-US" b="1" dirty="0" smtClean="0">
                        <a:cs typeface="B Titr" pitchFamily="2" charset="-78"/>
                      </a:endParaRPr>
                    </a:p>
                    <a:p>
                      <a:pPr algn="ctr"/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901694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92162"/>
          </a:xfrm>
        </p:spPr>
        <p:txBody>
          <a:bodyPr>
            <a:normAutofit fontScale="90000"/>
          </a:bodyPr>
          <a:lstStyle/>
          <a:p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استاندارد خدمات گفتاردرمانی</a:t>
            </a:r>
            <a:r>
              <a:rPr lang="en-US" dirty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itchFamily="2" charset="-78"/>
              </a:rPr>
            </a:b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447799"/>
          <a:ext cx="8763001" cy="382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803"/>
                <a:gridCol w="1330847"/>
                <a:gridCol w="1330847"/>
                <a:gridCol w="2926903"/>
                <a:gridCol w="762000"/>
                <a:gridCol w="990601"/>
              </a:tblGrid>
              <a:tr h="79612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واحد پایه بیهوشی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جزء فنی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جزء حرفه ای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شرح کد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ویژگی کد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aseline="0" dirty="0" smtClean="0"/>
                        <a:t> کد ملی </a:t>
                      </a:r>
                      <a:endParaRPr lang="en-US" dirty="0"/>
                    </a:p>
                  </a:txBody>
                  <a:tcPr/>
                </a:tc>
              </a:tr>
              <a:tr h="625522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Titr" pitchFamily="2" charset="-78"/>
                        </a:rPr>
                        <a:t>0</a:t>
                      </a:r>
                      <a:endParaRPr lang="en-US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Titr" pitchFamily="2" charset="-78"/>
                        </a:rPr>
                        <a:t>2.5</a:t>
                      </a:r>
                      <a:endParaRPr lang="en-US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b="1" dirty="0" smtClean="0">
                          <a:cs typeface="B Titr" pitchFamily="2" charset="-78"/>
                        </a:rPr>
                        <a:t>درمان انفرادی اختلالات گفتار ، زبان ، تکلم</a:t>
                      </a:r>
                      <a:r>
                        <a:rPr lang="fa-IR" b="1" baseline="0" dirty="0" smtClean="0">
                          <a:cs typeface="B Titr" pitchFamily="2" charset="-78"/>
                        </a:rPr>
                        <a:t> ، ارتباط کلامی ...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*#</a:t>
                      </a:r>
                      <a:r>
                        <a:rPr lang="fa-IR" b="1" baseline="0" dirty="0" smtClean="0">
                          <a:cs typeface="B Titr" pitchFamily="2" charset="-78"/>
                        </a:rPr>
                        <a:t> 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b="1" dirty="0" smtClean="0">
                          <a:cs typeface="B Titr" pitchFamily="2" charset="-78"/>
                        </a:rPr>
                        <a:t>900425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</a:tr>
              <a:tr h="796120"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0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1.2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درمان گروهی اختلالات گفتار ريال زبان ، تکلم ...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*#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900430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</a:tr>
              <a:tr h="796120"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0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1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2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بررسی عملکرد حنجره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*#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900450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</a:tr>
              <a:tr h="796120"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0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0.6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1.4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درمان اختلالات بلع و یا عملکرد دهان برای تغذیه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 smtClean="0">
                          <a:cs typeface="B Titr" pitchFamily="2" charset="-78"/>
                        </a:rPr>
                        <a:t>*#</a:t>
                      </a:r>
                      <a:endParaRPr lang="en-US" b="1" dirty="0" smtClean="0">
                        <a:cs typeface="B Titr" pitchFamily="2" charset="-78"/>
                      </a:endParaRPr>
                    </a:p>
                    <a:p>
                      <a:pPr algn="ctr"/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900455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92162"/>
          </a:xfrm>
        </p:spPr>
        <p:txBody>
          <a:bodyPr>
            <a:normAutofit fontScale="90000"/>
          </a:bodyPr>
          <a:lstStyle/>
          <a:p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استاندارد خدمات روانشناسی  </a:t>
            </a:r>
            <a:r>
              <a:rPr lang="en-US" dirty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itchFamily="2" charset="-78"/>
              </a:rPr>
            </a:b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447799"/>
          <a:ext cx="8763001" cy="3013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803"/>
                <a:gridCol w="1330847"/>
                <a:gridCol w="1330847"/>
                <a:gridCol w="2926903"/>
                <a:gridCol w="762000"/>
                <a:gridCol w="990601"/>
              </a:tblGrid>
              <a:tr h="79612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واحد پایه بیهوشی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جزء فنی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جزء حرفه ای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شرح کد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ویژگی کد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aseline="0" dirty="0" smtClean="0"/>
                        <a:t> کد ملی </a:t>
                      </a:r>
                      <a:endParaRPr lang="en-US" dirty="0"/>
                    </a:p>
                  </a:txBody>
                  <a:tcPr/>
                </a:tc>
              </a:tr>
              <a:tr h="625522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Titr" pitchFamily="2" charset="-78"/>
                        </a:rPr>
                        <a:t>0</a:t>
                      </a:r>
                      <a:endParaRPr lang="en-US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Titr" pitchFamily="2" charset="-78"/>
                        </a:rPr>
                        <a:t>3</a:t>
                      </a:r>
                      <a:endParaRPr lang="en-US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Times New Roman"/>
                          <a:ea typeface="Times New Roman"/>
                          <a:cs typeface="B Titr" pitchFamily="2" charset="-78"/>
                        </a:rPr>
                        <a:t> </a:t>
                      </a:r>
                      <a:r>
                        <a:rPr lang="fa-IR" sz="1800" dirty="0">
                          <a:latin typeface="2  Nazanin"/>
                          <a:ea typeface="Times New Roman"/>
                          <a:cs typeface="B Titr" pitchFamily="2" charset="-78"/>
                        </a:rPr>
                        <a:t>مجموعه تست های مورد استفاده برای ارزیابی بالینی</a:t>
                      </a:r>
                      <a:endParaRPr lang="en-US" sz="1800" dirty="0"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#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2  Nazanin"/>
                          <a:ea typeface="Times New Roman"/>
                          <a:cs typeface="B Titr" pitchFamily="2" charset="-78"/>
                        </a:rPr>
                        <a:t>900100</a:t>
                      </a:r>
                      <a:r>
                        <a:rPr lang="fa-IR" sz="1800" dirty="0">
                          <a:latin typeface="Times New Roman"/>
                          <a:ea typeface="Times New Roman"/>
                          <a:cs typeface="B Titr" pitchFamily="2" charset="-78"/>
                        </a:rPr>
                        <a:t> </a:t>
                      </a:r>
                      <a:endParaRPr lang="en-US" sz="1800" dirty="0"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796120"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0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4.2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800">
                          <a:latin typeface="Times New Roman"/>
                          <a:ea typeface="Times New Roman"/>
                          <a:cs typeface="B Titr" pitchFamily="2" charset="-78"/>
                        </a:rPr>
                        <a:t>  </a:t>
                      </a:r>
                      <a:r>
                        <a:rPr lang="fa-IR" sz="1800">
                          <a:latin typeface="2  Nazanin"/>
                          <a:ea typeface="Times New Roman"/>
                          <a:cs typeface="B Titr" pitchFamily="2" charset="-78"/>
                        </a:rPr>
                        <a:t>مجموعه تست های مورد استفاده برای ارزیابی شخصیت</a:t>
                      </a:r>
                      <a:endParaRPr lang="en-US" sz="1800"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#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>
                          <a:latin typeface="Times New Roman"/>
                          <a:ea typeface="Times New Roman"/>
                          <a:cs typeface="B Titr" pitchFamily="2" charset="-78"/>
                        </a:rPr>
                        <a:t> </a:t>
                      </a:r>
                      <a:r>
                        <a:rPr lang="fa-IR" sz="1800">
                          <a:latin typeface="2  Nazanin"/>
                          <a:ea typeface="Times New Roman"/>
                          <a:cs typeface="B Titr" pitchFamily="2" charset="-78"/>
                        </a:rPr>
                        <a:t>900105</a:t>
                      </a:r>
                      <a:endParaRPr lang="en-US" sz="1800"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796120"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0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3.5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Times New Roman"/>
                          <a:ea typeface="Times New Roman"/>
                          <a:cs typeface="B Titr" pitchFamily="2" charset="-78"/>
                        </a:rPr>
                        <a:t> </a:t>
                      </a:r>
                      <a:r>
                        <a:rPr lang="fa-IR" sz="1800" dirty="0">
                          <a:latin typeface="2  Nazanin"/>
                          <a:ea typeface="Times New Roman"/>
                          <a:cs typeface="B Titr" pitchFamily="2" charset="-78"/>
                        </a:rPr>
                        <a:t>مجموعه تست های مورد استفاده برای ارزیابی هوشی</a:t>
                      </a:r>
                      <a:endParaRPr lang="en-US" sz="1800" dirty="0"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#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2  Nazanin"/>
                          <a:ea typeface="Times New Roman"/>
                          <a:cs typeface="B Titr" pitchFamily="2" charset="-78"/>
                        </a:rPr>
                        <a:t>900110</a:t>
                      </a:r>
                      <a:endParaRPr lang="en-US" sz="1800" dirty="0"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92162"/>
          </a:xfrm>
        </p:spPr>
        <p:txBody>
          <a:bodyPr>
            <a:normAutofit fontScale="90000"/>
          </a:bodyPr>
          <a:lstStyle/>
          <a:p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استاندارد خدمات کاردرمانی</a:t>
            </a:r>
            <a:r>
              <a:rPr lang="en-US" dirty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itchFamily="2" charset="-78"/>
              </a:rPr>
            </a:b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447799"/>
          <a:ext cx="8763001" cy="289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803"/>
                <a:gridCol w="1330847"/>
                <a:gridCol w="1330847"/>
                <a:gridCol w="2926903"/>
                <a:gridCol w="762000"/>
                <a:gridCol w="990601"/>
              </a:tblGrid>
              <a:tr h="79612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واحد پایه بیهوشی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جزء فنی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جزء حرفه ای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شرح کد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ویژگی کد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aseline="0" dirty="0" smtClean="0"/>
                        <a:t> کد ملی </a:t>
                      </a:r>
                      <a:endParaRPr lang="en-US" dirty="0"/>
                    </a:p>
                  </a:txBody>
                  <a:tcPr/>
                </a:tc>
              </a:tr>
              <a:tr h="625522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Titr" pitchFamily="2" charset="-78"/>
                        </a:rPr>
                        <a:t>0</a:t>
                      </a:r>
                      <a:endParaRPr lang="en-US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Titr" pitchFamily="2" charset="-78"/>
                        </a:rPr>
                        <a:t>0.5</a:t>
                      </a:r>
                      <a:endParaRPr lang="en-US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Titr" pitchFamily="2" charset="-78"/>
                        </a:rPr>
                        <a:t>1.7</a:t>
                      </a:r>
                      <a:endParaRPr lang="en-US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b="1" dirty="0" smtClean="0">
                          <a:cs typeface="B Titr" pitchFamily="2" charset="-78"/>
                        </a:rPr>
                        <a:t>به کارگیری روش ها و تکنیک های کاردرمانی برای یک جلسه</a:t>
                      </a:r>
                      <a:r>
                        <a:rPr lang="fa-IR" b="1" baseline="0" dirty="0" smtClean="0">
                          <a:cs typeface="B Titr" pitchFamily="2" charset="-78"/>
                        </a:rPr>
                        <a:t> حداقل 30 دقیقه ای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 smtClean="0">
                          <a:cs typeface="B Titr" pitchFamily="2" charset="-78"/>
                        </a:rPr>
                        <a:t>* #</a:t>
                      </a:r>
                      <a:endParaRPr lang="en-US" b="1" dirty="0" smtClean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b="1" dirty="0" smtClean="0">
                          <a:cs typeface="B Titr" pitchFamily="2" charset="-78"/>
                        </a:rPr>
                        <a:t>901350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</a:tr>
              <a:tr h="796120"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0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0.8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2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 smtClean="0">
                          <a:cs typeface="B Titr" pitchFamily="2" charset="-78"/>
                        </a:rPr>
                        <a:t>به کارگیری روش ها و تکنیک های کاردرمانی برای یک جلسه</a:t>
                      </a:r>
                      <a:r>
                        <a:rPr lang="fa-IR" b="1" baseline="0" dirty="0" smtClean="0">
                          <a:cs typeface="B Titr" pitchFamily="2" charset="-78"/>
                        </a:rPr>
                        <a:t> حداقل 45 دقیقه ای</a:t>
                      </a:r>
                      <a:endParaRPr lang="en-US" b="1" dirty="0" smtClean="0">
                        <a:cs typeface="B Titr" pitchFamily="2" charset="-78"/>
                      </a:endParaRPr>
                    </a:p>
                    <a:p>
                      <a:pPr algn="ctr"/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 smtClean="0">
                          <a:cs typeface="B Titr" pitchFamily="2" charset="-78"/>
                        </a:rPr>
                        <a:t>* #</a:t>
                      </a:r>
                      <a:endParaRPr lang="en-US" b="1" dirty="0" smtClean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901655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92162"/>
          </a:xfrm>
        </p:spPr>
        <p:txBody>
          <a:bodyPr>
            <a:normAutofit fontScale="90000"/>
          </a:bodyPr>
          <a:lstStyle/>
          <a:p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استاندارد خدمات فیزیوتراپی </a:t>
            </a:r>
            <a:r>
              <a:rPr lang="en-US" dirty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itchFamily="2" charset="-78"/>
              </a:rPr>
            </a:b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447799"/>
          <a:ext cx="8763001" cy="398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803"/>
                <a:gridCol w="1330847"/>
                <a:gridCol w="1330847"/>
                <a:gridCol w="2774503"/>
                <a:gridCol w="914400"/>
                <a:gridCol w="990601"/>
              </a:tblGrid>
              <a:tr h="79612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واحد پایه بیهوشی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جزء فنی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جزء حرفه ای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شرح کد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ویژگی کد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aseline="0" dirty="0" smtClean="0"/>
                        <a:t> کد ملی </a:t>
                      </a:r>
                      <a:endParaRPr lang="en-US" dirty="0"/>
                    </a:p>
                  </a:txBody>
                  <a:tcPr/>
                </a:tc>
              </a:tr>
              <a:tr h="796120"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0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0.5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1.5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Titr" pitchFamily="2" charset="-78"/>
                        </a:rPr>
                        <a:t>فیزیوتراپی یک یا چند ناحیه در بیمار بستری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#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901640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</a:tr>
              <a:tr h="796120"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0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0.6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1.1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Titr" pitchFamily="2" charset="-78"/>
                        </a:rPr>
                        <a:t>به</a:t>
                      </a:r>
                      <a:r>
                        <a:rPr lang="fa-IR" b="1" baseline="0" dirty="0" smtClean="0">
                          <a:cs typeface="B Titr" pitchFamily="2" charset="-78"/>
                        </a:rPr>
                        <a:t> کار گیری روش ها و اعمال روتین فیزیوتراپی 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 smtClean="0">
                          <a:cs typeface="B Titr" pitchFamily="2" charset="-78"/>
                        </a:rPr>
                        <a:t>#</a:t>
                      </a:r>
                      <a:endParaRPr lang="en-US" b="1" dirty="0" smtClean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901645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</a:tr>
              <a:tr h="79612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Titr" pitchFamily="2" charset="-78"/>
                        </a:rPr>
                        <a:t>0</a:t>
                      </a:r>
                      <a:endParaRPr lang="en-US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Titr" pitchFamily="2" charset="-78"/>
                        </a:rPr>
                        <a:t>0.5</a:t>
                      </a:r>
                      <a:endParaRPr lang="en-US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Titr" pitchFamily="2" charset="-78"/>
                        </a:rPr>
                        <a:t>0.3</a:t>
                      </a:r>
                      <a:endParaRPr lang="en-US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b="1" dirty="0" smtClean="0">
                          <a:cs typeface="B Titr" pitchFamily="2" charset="-78"/>
                        </a:rPr>
                        <a:t>دیاترمی 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 smtClean="0">
                          <a:cs typeface="B Titr" pitchFamily="2" charset="-78"/>
                        </a:rPr>
                        <a:t>* #</a:t>
                      </a:r>
                      <a:endParaRPr lang="en-US" b="1" dirty="0" smtClean="0">
                        <a:cs typeface="B Titr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b="1" dirty="0" smtClean="0">
                          <a:cs typeface="B Titr" pitchFamily="2" charset="-78"/>
                        </a:rPr>
                        <a:t>901646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</a:tr>
              <a:tr h="79612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Titr" pitchFamily="2" charset="-78"/>
                        </a:rPr>
                        <a:t>0</a:t>
                      </a:r>
                      <a:endParaRPr lang="en-US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Titr" pitchFamily="2" charset="-78"/>
                        </a:rPr>
                        <a:t>2</a:t>
                      </a:r>
                      <a:endParaRPr lang="en-US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Titr" pitchFamily="2" charset="-78"/>
                        </a:rPr>
                        <a:t>2</a:t>
                      </a:r>
                      <a:endParaRPr lang="en-US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b="1" dirty="0" smtClean="0">
                          <a:cs typeface="B Titr" pitchFamily="2" charset="-78"/>
                        </a:rPr>
                        <a:t>لیزر پرتوان 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 smtClean="0">
                          <a:cs typeface="B Titr" pitchFamily="2" charset="-78"/>
                        </a:rPr>
                        <a:t>* #</a:t>
                      </a:r>
                      <a:endParaRPr lang="en-US" b="1" dirty="0" smtClean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b="1" dirty="0" smtClean="0">
                          <a:cs typeface="B Titr" pitchFamily="2" charset="-78"/>
                        </a:rPr>
                        <a:t>901665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92162"/>
          </a:xfrm>
        </p:spPr>
        <p:txBody>
          <a:bodyPr>
            <a:normAutofit fontScale="90000"/>
          </a:bodyPr>
          <a:lstStyle/>
          <a:p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استاندارد خدمات شنوایی شناسی</a:t>
            </a:r>
            <a:r>
              <a:rPr lang="en-US" dirty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itchFamily="2" charset="-78"/>
              </a:rPr>
            </a:b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447799"/>
          <a:ext cx="8763001" cy="3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803"/>
                <a:gridCol w="1330847"/>
                <a:gridCol w="1330847"/>
                <a:gridCol w="2926903"/>
                <a:gridCol w="762000"/>
                <a:gridCol w="990601"/>
              </a:tblGrid>
              <a:tr h="79612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واحد پایه بیهوشی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جزء فنی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جزء حرفه ای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شرح کد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ویژگی کد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aseline="0" dirty="0" smtClean="0"/>
                        <a:t> کد ملی </a:t>
                      </a:r>
                      <a:endParaRPr lang="en-US" dirty="0"/>
                    </a:p>
                  </a:txBody>
                  <a:tcPr/>
                </a:tc>
              </a:tr>
              <a:tr h="625522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Titr" pitchFamily="2" charset="-78"/>
                        </a:rPr>
                        <a:t>0</a:t>
                      </a:r>
                      <a:endParaRPr lang="en-US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Titr" pitchFamily="2" charset="-78"/>
                        </a:rPr>
                        <a:t>1.5</a:t>
                      </a:r>
                      <a:endParaRPr lang="en-US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Titr" pitchFamily="2" charset="-78"/>
                        </a:rPr>
                        <a:t>2</a:t>
                      </a:r>
                      <a:endParaRPr lang="en-US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itchFamily="2" charset="-78"/>
                        </a:rPr>
                        <a:t>پوستچروگرافی دینامیک کامپیوتری (صندلی چرخان) 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#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b="1" dirty="0" smtClean="0">
                          <a:cs typeface="B Titr" pitchFamily="2" charset="-78"/>
                        </a:rPr>
                        <a:t>900465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</a:tr>
              <a:tr h="796120"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0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0.2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0.7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Titr" pitchFamily="2" charset="-78"/>
                        </a:rPr>
                        <a:t>اندازه گیری تیمپانیک (تست امپدانس) 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#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900485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</a:tr>
              <a:tr h="796120"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0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0.15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0.35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Titr" pitchFamily="2" charset="-78"/>
                        </a:rPr>
                        <a:t>تست رفلکس آکوستیک صوتی 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#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900490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</a:tr>
              <a:tr h="796120"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0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1.5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2.5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itchFamily="2" charset="-78"/>
                        </a:rPr>
                        <a:t>آزمون پتانسیل های برانگیخته پایدار شنوایی ،</a:t>
                      </a:r>
                      <a:r>
                        <a:rPr lang="fa-IR" baseline="0" dirty="0" smtClean="0">
                          <a:cs typeface="B Titr" pitchFamily="2" charset="-78"/>
                        </a:rPr>
                        <a:t> </a:t>
                      </a:r>
                      <a:r>
                        <a:rPr lang="en-US" dirty="0" smtClean="0">
                          <a:cs typeface="B Titr" pitchFamily="2" charset="-78"/>
                        </a:rPr>
                        <a:t>ABR</a:t>
                      </a:r>
                      <a:r>
                        <a:rPr lang="fa-IR" dirty="0" smtClean="0">
                          <a:cs typeface="B Titr" pitchFamily="2" charset="-78"/>
                        </a:rPr>
                        <a:t> جامع یا محدود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#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Titr" pitchFamily="2" charset="-78"/>
                        </a:rPr>
                        <a:t>900500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5344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r>
              <a:rPr lang="fa-IR" sz="2000" b="1" dirty="0">
                <a:cs typeface="B Titr" pitchFamily="2" charset="-78"/>
              </a:rPr>
              <a:t>مقدمه</a:t>
            </a:r>
            <a:r>
              <a:rPr lang="fa-IR" sz="2000" b="1" dirty="0" smtClean="0">
                <a:cs typeface="B Titr" pitchFamily="2" charset="-78"/>
              </a:rPr>
              <a:t>:</a:t>
            </a:r>
            <a:r>
              <a:rPr lang="fa-IR" sz="2000" b="1" dirty="0">
                <a:cs typeface="B Titr" pitchFamily="2" charset="-78"/>
              </a:rPr>
              <a:t> </a:t>
            </a:r>
            <a:endParaRPr lang="fa-IR" sz="2000" b="1" dirty="0" smtClean="0">
              <a:cs typeface="B Titr" pitchFamily="2" charset="-78"/>
            </a:endParaRPr>
          </a:p>
          <a:p>
            <a:pPr algn="r" rtl="1">
              <a:buNone/>
            </a:pPr>
            <a:endParaRPr lang="fa-IR" sz="2000" b="1" dirty="0">
              <a:cs typeface="B Titr" pitchFamily="2" charset="-78"/>
            </a:endParaRPr>
          </a:p>
          <a:p>
            <a:pPr algn="r" rtl="1">
              <a:buNone/>
            </a:pPr>
            <a:endParaRPr lang="en-US" sz="2000" dirty="0" smtClean="0">
              <a:cs typeface="B Titr" pitchFamily="2" charset="-78"/>
            </a:endParaRPr>
          </a:p>
          <a:p>
            <a:pPr algn="r" rtl="1">
              <a:buNone/>
            </a:pPr>
            <a:r>
              <a:rPr lang="fa-IR" sz="2000" b="1" dirty="0">
                <a:cs typeface="B Titr" pitchFamily="2" charset="-78"/>
              </a:rPr>
              <a:t>الف) عنوان دقیق خدمت مورد بررسی (فارسي و لاتين) به همراه کد ملی:</a:t>
            </a:r>
            <a:endParaRPr lang="en-US" sz="2000" dirty="0" smtClean="0">
              <a:cs typeface="B Titr" pitchFamily="2" charset="-78"/>
            </a:endParaRPr>
          </a:p>
          <a:p>
            <a:pPr algn="r" rtl="1">
              <a:buNone/>
            </a:pPr>
            <a:r>
              <a:rPr lang="en-US" sz="2000" b="1" dirty="0">
                <a:cs typeface="B Titr" pitchFamily="2" charset="-78"/>
              </a:rPr>
              <a:t> </a:t>
            </a:r>
            <a:endParaRPr lang="en-US" sz="2000" dirty="0" smtClean="0">
              <a:cs typeface="B Titr" pitchFamily="2" charset="-78"/>
            </a:endParaRPr>
          </a:p>
          <a:p>
            <a:pPr algn="r" rtl="1">
              <a:buNone/>
            </a:pPr>
            <a:r>
              <a:rPr lang="ar-SA" sz="2000" b="1" dirty="0">
                <a:cs typeface="B Titr" pitchFamily="2" charset="-78"/>
              </a:rPr>
              <a:t> </a:t>
            </a:r>
            <a:endParaRPr lang="en-US" sz="2000" dirty="0" smtClean="0">
              <a:cs typeface="B Titr" pitchFamily="2" charset="-78"/>
            </a:endParaRPr>
          </a:p>
          <a:p>
            <a:pPr algn="r" rtl="1">
              <a:buNone/>
            </a:pPr>
            <a:r>
              <a:rPr lang="fa-IR" sz="2000" b="1" dirty="0">
                <a:cs typeface="B Titr" pitchFamily="2" charset="-78"/>
              </a:rPr>
              <a:t>ب) تعريف و تشریح خدمت مورد بررسي :</a:t>
            </a:r>
            <a:endParaRPr lang="en-US" sz="2000" dirty="0" smtClean="0">
              <a:cs typeface="B Titr" pitchFamily="2" charset="-78"/>
            </a:endParaRPr>
          </a:p>
          <a:p>
            <a:pPr algn="r"/>
            <a:endParaRPr lang="en-US" sz="20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352878"/>
            <a:ext cx="8458200" cy="1470025"/>
          </a:xfrm>
        </p:spPr>
        <p:txBody>
          <a:bodyPr>
            <a:normAutofit/>
          </a:bodyPr>
          <a:lstStyle/>
          <a:p>
            <a:r>
              <a:rPr lang="fa-IR" sz="3600" dirty="0" smtClean="0">
                <a:cs typeface="B Titr" pitchFamily="2" charset="-78"/>
              </a:rPr>
              <a:t>اولين كارگاه تدوين استاندارد و گايدلاين نويسي</a:t>
            </a:r>
            <a:endParaRPr lang="en-US" sz="3600" dirty="0">
              <a:cs typeface="B Titr" pitchFamily="2" charset="-78"/>
            </a:endParaRPr>
          </a:p>
        </p:txBody>
      </p:sp>
      <p:pic>
        <p:nvPicPr>
          <p:cNvPr id="4" name="irc_mi" descr="http://iranaudiology.ir/fa/images/stories/uwr.jpg"/>
          <p:cNvPicPr/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86200" y="457200"/>
            <a:ext cx="9144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19400" y="1600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Titr" pitchFamily="2" charset="-78"/>
              </a:rPr>
              <a:t>دانشگاه علوم بهزیستی و توانبخشی 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42672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Titr" pitchFamily="2" charset="-78"/>
              </a:rPr>
              <a:t>دکتر فرهاد آزادی </a:t>
            </a:r>
          </a:p>
          <a:p>
            <a:pPr algn="r" rtl="1"/>
            <a:r>
              <a:rPr lang="fa-IR" sz="2400" dirty="0" smtClean="0">
                <a:cs typeface="B Titr" pitchFamily="2" charset="-78"/>
              </a:rPr>
              <a:t>گروه آموزشی فیزیوتراپی </a:t>
            </a:r>
            <a:endParaRPr lang="en-US" sz="24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cs typeface="B Titr" pitchFamily="2" charset="-78"/>
              </a:rPr>
              <a:t>ج) اقدامات یا پروسیجرهای ضروری جهت درمان بیماری:</a:t>
            </a:r>
            <a:r>
              <a:rPr lang="en-US" sz="3200" dirty="0" smtClean="0">
                <a:cs typeface="B Titr" pitchFamily="2" charset="-78"/>
              </a:rPr>
              <a:t/>
            </a:r>
            <a:br>
              <a:rPr lang="en-US" sz="3200" dirty="0" smtClean="0">
                <a:cs typeface="B Titr" pitchFamily="2" charset="-78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r" rtl="1"/>
            <a:r>
              <a:rPr lang="fa-IR" sz="2400" b="1" dirty="0" smtClean="0">
                <a:cs typeface="B Titr" pitchFamily="2" charset="-78"/>
              </a:rPr>
              <a:t>ارزیابی </a:t>
            </a:r>
            <a:r>
              <a:rPr lang="fa-IR" sz="2400" b="1" dirty="0">
                <a:cs typeface="B Titr" pitchFamily="2" charset="-78"/>
              </a:rPr>
              <a:t>قبل از انجام پروسیجر</a:t>
            </a:r>
            <a:endParaRPr lang="en-US" sz="2400" dirty="0" smtClean="0">
              <a:cs typeface="B Titr" pitchFamily="2" charset="-78"/>
            </a:endParaRPr>
          </a:p>
          <a:p>
            <a:pPr algn="r" rtl="1">
              <a:buNone/>
            </a:pPr>
            <a:r>
              <a:rPr lang="fa-IR" sz="2400" b="1" dirty="0">
                <a:cs typeface="B Titr" pitchFamily="2" charset="-78"/>
              </a:rPr>
              <a:t> </a:t>
            </a:r>
            <a:endParaRPr lang="en-US" sz="2400" dirty="0" smtClean="0">
              <a:cs typeface="B Titr" pitchFamily="2" charset="-78"/>
            </a:endParaRPr>
          </a:p>
          <a:p>
            <a:pPr lvl="0" algn="r" rtl="1"/>
            <a:r>
              <a:rPr lang="fa-IR" sz="2400" b="1" dirty="0">
                <a:cs typeface="B Titr" pitchFamily="2" charset="-78"/>
              </a:rPr>
              <a:t>ارزیابی حین  انجام پروسیجر</a:t>
            </a:r>
            <a:endParaRPr lang="en-US" sz="2400" dirty="0" smtClean="0">
              <a:cs typeface="B Titr" pitchFamily="2" charset="-78"/>
            </a:endParaRPr>
          </a:p>
          <a:p>
            <a:pPr algn="r" rtl="1">
              <a:buNone/>
            </a:pPr>
            <a:endParaRPr lang="en-US" sz="2400" dirty="0" smtClean="0">
              <a:cs typeface="B Titr" pitchFamily="2" charset="-78"/>
            </a:endParaRPr>
          </a:p>
          <a:p>
            <a:pPr lvl="0" algn="r" rtl="1"/>
            <a:r>
              <a:rPr lang="fa-IR" sz="2400" b="1" dirty="0">
                <a:cs typeface="B Titr" pitchFamily="2" charset="-78"/>
              </a:rPr>
              <a:t>ارزیابی بعد از انجام </a:t>
            </a:r>
            <a:r>
              <a:rPr lang="fa-IR" sz="2400" b="1" dirty="0" smtClean="0">
                <a:cs typeface="B Titr" pitchFamily="2" charset="-78"/>
              </a:rPr>
              <a:t>پروسیجر</a:t>
            </a:r>
          </a:p>
          <a:p>
            <a:pPr lvl="0" algn="r" rtl="1">
              <a:buNone/>
            </a:pPr>
            <a:endParaRPr lang="fa-IR" sz="2400" b="1" dirty="0" smtClean="0">
              <a:cs typeface="B Titr" pitchFamily="2" charset="-78"/>
            </a:endParaRPr>
          </a:p>
          <a:p>
            <a:pPr lvl="0" algn="r" rtl="1"/>
            <a:r>
              <a:rPr lang="fa-IR" sz="2400" b="1" dirty="0" smtClean="0">
                <a:cs typeface="B Titr" pitchFamily="2" charset="-78"/>
              </a:rPr>
              <a:t>کنترل </a:t>
            </a:r>
            <a:r>
              <a:rPr lang="fa-IR" sz="2400" b="1" dirty="0">
                <a:cs typeface="B Titr" pitchFamily="2" charset="-78"/>
              </a:rPr>
              <a:t>عوارض جانبی انجام پروسیجر</a:t>
            </a:r>
            <a:endParaRPr lang="en-US" sz="2400" dirty="0" smtClean="0">
              <a:cs typeface="B Titr" pitchFamily="2" charset="-78"/>
            </a:endParaRPr>
          </a:p>
          <a:p>
            <a:pPr algn="r"/>
            <a:endParaRPr lang="en-US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b="1" dirty="0" smtClean="0">
                <a:cs typeface="B Titr" pitchFamily="2" charset="-78"/>
              </a:rPr>
              <a:t>د ) تواتر ارائه خدمت </a:t>
            </a:r>
            <a:r>
              <a:rPr lang="en-US" dirty="0" smtClean="0">
                <a:cs typeface="B Titr" pitchFamily="2" charset="-78"/>
              </a:rPr>
              <a:t/>
            </a:r>
            <a:br>
              <a:rPr lang="en-US" dirty="0" smtClean="0">
                <a:cs typeface="B Titr" pitchFamily="2" charset="-78"/>
              </a:rPr>
            </a:b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fa-IR" b="1" dirty="0" smtClean="0">
                <a:cs typeface="B Titr" pitchFamily="2" charset="-78"/>
              </a:rPr>
              <a:t>د-1</a:t>
            </a:r>
            <a:r>
              <a:rPr lang="fa-IR" b="1" dirty="0">
                <a:cs typeface="B Titr" pitchFamily="2" charset="-78"/>
              </a:rPr>
              <a:t>) تعداد دفعات مورد نیاز</a:t>
            </a:r>
            <a:endParaRPr lang="en-US" dirty="0" smtClean="0">
              <a:cs typeface="B Titr" pitchFamily="2" charset="-78"/>
            </a:endParaRPr>
          </a:p>
          <a:p>
            <a:pPr algn="r" rtl="1">
              <a:buNone/>
            </a:pPr>
            <a:r>
              <a:rPr lang="fa-IR" b="1" dirty="0" smtClean="0">
                <a:cs typeface="B Titr" pitchFamily="2" charset="-78"/>
              </a:rPr>
              <a:t>د-2</a:t>
            </a:r>
            <a:r>
              <a:rPr lang="fa-IR" b="1" dirty="0">
                <a:cs typeface="B Titr" pitchFamily="2" charset="-78"/>
              </a:rPr>
              <a:t>) فواصل انجام</a:t>
            </a:r>
            <a:endParaRPr lang="en-US" dirty="0" smtClean="0">
              <a:cs typeface="B Titr" pitchFamily="2" charset="-78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839200" cy="4525963"/>
          </a:xfrm>
        </p:spPr>
        <p:txBody>
          <a:bodyPr>
            <a:normAutofit/>
          </a:bodyPr>
          <a:lstStyle/>
          <a:p>
            <a:pPr rtl="1">
              <a:buNone/>
            </a:pPr>
            <a:r>
              <a:rPr lang="fa-IR" sz="2400" b="1" dirty="0" smtClean="0">
                <a:cs typeface="B Titr" pitchFamily="2" charset="-78"/>
              </a:rPr>
              <a:t>ه</a:t>
            </a:r>
            <a:r>
              <a:rPr lang="fa-IR" sz="2400" b="1" dirty="0">
                <a:cs typeface="B Titr" pitchFamily="2" charset="-78"/>
              </a:rPr>
              <a:t>) افراد صاحب صلاحیت جهت تجویز (</a:t>
            </a:r>
            <a:r>
              <a:rPr lang="en-US" sz="2400" b="1" dirty="0">
                <a:cs typeface="B Titr" pitchFamily="2" charset="-78"/>
              </a:rPr>
              <a:t>Order</a:t>
            </a:r>
            <a:r>
              <a:rPr lang="fa-IR" sz="2400" b="1" dirty="0">
                <a:cs typeface="B Titr" pitchFamily="2" charset="-78"/>
              </a:rPr>
              <a:t>) خدمت مربوطه و استاندارد تجویز</a:t>
            </a:r>
            <a:r>
              <a:rPr lang="fa-IR" sz="2400" b="1" dirty="0" smtClean="0">
                <a:cs typeface="B Titr" pitchFamily="2" charset="-78"/>
              </a:rPr>
              <a:t>:</a:t>
            </a:r>
            <a:endParaRPr lang="en-US" sz="2400" b="1" dirty="0" smtClean="0">
              <a:cs typeface="B Titr" pitchFamily="2" charset="-78"/>
            </a:endParaRPr>
          </a:p>
          <a:p>
            <a:pPr rtl="1"/>
            <a:endParaRPr lang="en-US" sz="2400" b="1" dirty="0" smtClean="0">
              <a:cs typeface="B Titr" pitchFamily="2" charset="-78"/>
            </a:endParaRPr>
          </a:p>
          <a:p>
            <a:pPr algn="r" rtl="1">
              <a:buNone/>
            </a:pPr>
            <a:r>
              <a:rPr lang="en-US" sz="2400" b="1" dirty="0" smtClean="0">
                <a:cs typeface="B Titr" pitchFamily="2" charset="-78"/>
              </a:rPr>
              <a:t> </a:t>
            </a:r>
            <a:r>
              <a:rPr lang="fa-IR" sz="2400" b="1" dirty="0" smtClean="0">
                <a:cs typeface="B Titr" pitchFamily="2" charset="-78"/>
              </a:rPr>
              <a:t>و) افراد صاحب صلاحیت جهت ارائه خدمت مربوطه:</a:t>
            </a:r>
            <a:endParaRPr lang="en-US" sz="2400" dirty="0" smtClean="0">
              <a:cs typeface="B Titr" pitchFamily="2" charset="-78"/>
            </a:endParaRPr>
          </a:p>
          <a:p>
            <a:endParaRPr lang="en-US" sz="24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3100" b="1" dirty="0">
                <a:cs typeface="B Titr" pitchFamily="2" charset="-78"/>
              </a:rPr>
              <a:t>ز) عنوان و سطح تخصص های مورد نیاز (استاندارد) برای سایر اعضای تیم ارائه کننده خدمت: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854200"/>
          <a:ext cx="8686800" cy="3179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1737360"/>
                <a:gridCol w="1737360"/>
                <a:gridCol w="2763982"/>
                <a:gridCol w="710738"/>
              </a:tblGrid>
              <a:tr h="452967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نقش در فرایند</a:t>
                      </a:r>
                      <a:r>
                        <a:rPr lang="fa-IR" baseline="0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  ارائه خدمت </a:t>
                      </a:r>
                      <a:endParaRPr lang="en-US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سابقه کار یا دوره آموزشی  مصوب در صورت لزوم  </a:t>
                      </a:r>
                      <a:endParaRPr lang="en-US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میزان تحصیلات مورد نیاز </a:t>
                      </a:r>
                      <a:endParaRPr lang="en-US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تعداد مورد نیاز  بطور استاندارد به ازای ارائه هر خدمت </a:t>
                      </a:r>
                      <a:endParaRPr lang="en-US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ردیف</a:t>
                      </a:r>
                      <a:r>
                        <a:rPr lang="fa-IR" baseline="0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 </a:t>
                      </a:r>
                      <a:endParaRPr lang="en-US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</a:tr>
              <a:tr h="4529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29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29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29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29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fa-IR" b="1" dirty="0">
                <a:cs typeface="B Titr" pitchFamily="2" charset="-78"/>
              </a:rPr>
              <a:t>ح</a:t>
            </a:r>
            <a:r>
              <a:rPr lang="ar-SA" b="1" dirty="0">
                <a:cs typeface="B Titr" pitchFamily="2" charset="-78"/>
              </a:rPr>
              <a:t>) استانداردهای فضای فیزیکی </a:t>
            </a:r>
            <a:r>
              <a:rPr lang="fa-IR" b="1" dirty="0">
                <a:cs typeface="B Titr" pitchFamily="2" charset="-78"/>
              </a:rPr>
              <a:t>و مکان ارائه خدمت: </a:t>
            </a:r>
            <a:endParaRPr lang="fa-IR" b="1" dirty="0" smtClean="0">
              <a:cs typeface="B Titr" pitchFamily="2" charset="-78"/>
            </a:endParaRPr>
          </a:p>
          <a:p>
            <a:pPr algn="r" rtl="1">
              <a:buNone/>
            </a:pPr>
            <a:endParaRPr lang="fa-IR" b="1" dirty="0" smtClean="0">
              <a:cs typeface="B Titr" pitchFamily="2" charset="-78"/>
            </a:endParaRPr>
          </a:p>
          <a:p>
            <a:pPr algn="r" rtl="1">
              <a:buNone/>
            </a:pPr>
            <a:endParaRPr lang="en-US" dirty="0">
              <a:cs typeface="B Titr" pitchFamily="2" charset="-78"/>
            </a:endParaRPr>
          </a:p>
          <a:p>
            <a:pPr algn="r" rtl="1">
              <a:buNone/>
            </a:pPr>
            <a:r>
              <a:rPr lang="fa-IR" b="1" dirty="0">
                <a:cs typeface="B Titr" pitchFamily="2" charset="-78"/>
              </a:rPr>
              <a:t>ط) تجهیزات پزشکی سرمایه ای به ازای هر خدمت:</a:t>
            </a:r>
            <a:r>
              <a:rPr lang="ar-SA" b="1" dirty="0">
                <a:cs typeface="B Titr" pitchFamily="2" charset="-78"/>
              </a:rPr>
              <a:t> </a:t>
            </a:r>
            <a:endParaRPr lang="en-US" dirty="0">
              <a:cs typeface="B Titr" pitchFamily="2" charset="-78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fa-IR" sz="3200" b="1" dirty="0">
                <a:cs typeface="B Titr" pitchFamily="2" charset="-78"/>
              </a:rPr>
              <a:t>ی) داروها، مواد و لوازم مصرفی پزشکی جهت ارائه هر خدمت:</a:t>
            </a:r>
            <a:endParaRPr lang="en-US" sz="3200" dirty="0">
              <a:cs typeface="B Titr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905000" y="2133600"/>
          <a:ext cx="6324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3155"/>
                <a:gridCol w="2031683"/>
                <a:gridCol w="729762"/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میزان مصرف ( تعداد یا نسبت )</a:t>
                      </a:r>
                      <a:endParaRPr lang="en-US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 اقلام مصرفی </a:t>
                      </a:r>
                      <a:endParaRPr lang="en-US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ردیف </a:t>
                      </a:r>
                      <a:endParaRPr lang="en-US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fa-IR" sz="2800" b="1" dirty="0">
                <a:cs typeface="B Titr" pitchFamily="2" charset="-78"/>
              </a:rPr>
              <a:t>ک) استانداردهای </a:t>
            </a:r>
            <a:r>
              <a:rPr lang="fa-IR" sz="2800" b="1" dirty="0" smtClean="0">
                <a:cs typeface="B Titr" pitchFamily="2" charset="-78"/>
              </a:rPr>
              <a:t>ثبت</a:t>
            </a:r>
          </a:p>
          <a:p>
            <a:pPr algn="r" rtl="1">
              <a:buNone/>
            </a:pPr>
            <a:endParaRPr lang="en-US" sz="2800" dirty="0">
              <a:cs typeface="B Titr" pitchFamily="2" charset="-78"/>
            </a:endParaRPr>
          </a:p>
          <a:p>
            <a:pPr algn="r" rtl="1">
              <a:buNone/>
            </a:pPr>
            <a:r>
              <a:rPr lang="fa-IR" sz="2800" b="1" dirty="0">
                <a:cs typeface="B Titr" pitchFamily="2" charset="-78"/>
              </a:rPr>
              <a:t>م</a:t>
            </a:r>
            <a:r>
              <a:rPr lang="ar-SA" sz="2800" b="1" dirty="0">
                <a:cs typeface="B Titr" pitchFamily="2" charset="-78"/>
              </a:rPr>
              <a:t>) شواهد علمی در خصوص کنترااندیکاسیون های </a:t>
            </a:r>
            <a:r>
              <a:rPr lang="ar-SA" sz="2800" b="1" u="sng" dirty="0">
                <a:cs typeface="B Titr" pitchFamily="2" charset="-78"/>
              </a:rPr>
              <a:t>دقیق</a:t>
            </a:r>
            <a:r>
              <a:rPr lang="ar-SA" sz="2800" b="1" dirty="0">
                <a:cs typeface="B Titr" pitchFamily="2" charset="-78"/>
              </a:rPr>
              <a:t> خدمت</a:t>
            </a:r>
            <a:r>
              <a:rPr lang="ar-SA" sz="2800" b="1" dirty="0" smtClean="0">
                <a:cs typeface="B Titr" pitchFamily="2" charset="-78"/>
              </a:rPr>
              <a:t>:</a:t>
            </a:r>
            <a:endParaRPr lang="fa-IR" sz="2800" b="1" dirty="0" smtClean="0">
              <a:cs typeface="B Titr" pitchFamily="2" charset="-78"/>
            </a:endParaRPr>
          </a:p>
          <a:p>
            <a:pPr algn="r" rtl="1">
              <a:buNone/>
            </a:pPr>
            <a:endParaRPr lang="en-US" sz="2800" dirty="0">
              <a:cs typeface="B Titr" pitchFamily="2" charset="-78"/>
            </a:endParaRPr>
          </a:p>
          <a:p>
            <a:pPr algn="r" rtl="1">
              <a:buNone/>
            </a:pPr>
            <a:r>
              <a:rPr lang="fa-IR" sz="2800" b="1" dirty="0">
                <a:cs typeface="B Titr" pitchFamily="2" charset="-78"/>
              </a:rPr>
              <a:t>ل) اندیکاسیون های </a:t>
            </a:r>
            <a:r>
              <a:rPr lang="fa-IR" sz="2800" b="1" u="sng" dirty="0">
                <a:cs typeface="B Titr" pitchFamily="2" charset="-78"/>
              </a:rPr>
              <a:t>دقیق</a:t>
            </a:r>
            <a:r>
              <a:rPr lang="fa-IR" sz="2800" b="1" dirty="0">
                <a:cs typeface="B Titr" pitchFamily="2" charset="-78"/>
              </a:rPr>
              <a:t> جهت تجویز خدمت: </a:t>
            </a:r>
            <a:endParaRPr lang="en-US" sz="2800" dirty="0">
              <a:cs typeface="B Titr" pitchFamily="2" charset="-78"/>
            </a:endParaRPr>
          </a:p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2800" b="1" dirty="0">
                <a:cs typeface="B Titr" pitchFamily="2" charset="-78"/>
              </a:rPr>
              <a:t>ن) مدت زمان ارائه هر واحد خدمت</a:t>
            </a:r>
            <a:r>
              <a:rPr lang="fa-IR" sz="2800" b="1" dirty="0" smtClean="0">
                <a:cs typeface="B Titr" pitchFamily="2" charset="-78"/>
              </a:rPr>
              <a:t>:</a:t>
            </a:r>
          </a:p>
          <a:p>
            <a:pPr algn="r" rtl="1">
              <a:buNone/>
            </a:pPr>
            <a:endParaRPr lang="fa-IR" sz="2800" b="1" dirty="0" smtClean="0">
              <a:cs typeface="B Titr" pitchFamily="2" charset="-78"/>
            </a:endParaRPr>
          </a:p>
          <a:p>
            <a:pPr algn="r" rtl="1">
              <a:buNone/>
            </a:pPr>
            <a:endParaRPr lang="en-US" sz="2800" dirty="0">
              <a:cs typeface="B Titr" pitchFamily="2" charset="-78"/>
            </a:endParaRPr>
          </a:p>
          <a:p>
            <a:pPr algn="r" rtl="1">
              <a:buNone/>
            </a:pPr>
            <a:r>
              <a:rPr lang="fa-IR" sz="2800" b="1" dirty="0">
                <a:cs typeface="B Titr" pitchFamily="2" charset="-78"/>
              </a:rPr>
              <a:t>س) مدت اقامت در بخش های مختلف بستری جهت ارائه هر بار خدمت مربوطه:</a:t>
            </a:r>
            <a:r>
              <a:rPr lang="ar-SA" sz="2800" b="1" dirty="0">
                <a:cs typeface="B Titr" pitchFamily="2" charset="-78"/>
              </a:rPr>
              <a:t> </a:t>
            </a:r>
            <a:endParaRPr lang="fa-IR" sz="2800" b="1" dirty="0" smtClean="0">
              <a:cs typeface="B Titr" pitchFamily="2" charset="-78"/>
            </a:endParaRPr>
          </a:p>
          <a:p>
            <a:pPr algn="r" rtl="1">
              <a:buNone/>
            </a:pPr>
            <a:endParaRPr lang="en-US" sz="2800" dirty="0">
              <a:cs typeface="B Titr" pitchFamily="2" charset="-78"/>
            </a:endParaRPr>
          </a:p>
          <a:p>
            <a:pPr algn="r" rtl="1">
              <a:buNone/>
            </a:pPr>
            <a:r>
              <a:rPr lang="fa-IR" sz="2800" b="1" dirty="0">
                <a:cs typeface="B Titr" pitchFamily="2" charset="-78"/>
              </a:rPr>
              <a:t>ع) موارد ضروری جهت آموزش به بیمار </a:t>
            </a:r>
            <a:endParaRPr lang="fa-IR" sz="2800" b="1" dirty="0" smtClean="0">
              <a:cs typeface="B Titr" pitchFamily="2" charset="-78"/>
            </a:endParaRPr>
          </a:p>
          <a:p>
            <a:pPr algn="r" rtl="1">
              <a:buNone/>
            </a:pPr>
            <a:r>
              <a:rPr lang="fa-IR" sz="2800" b="1" dirty="0" smtClean="0">
                <a:cs typeface="B Titr" pitchFamily="2" charset="-78"/>
              </a:rPr>
              <a:t>    </a:t>
            </a:r>
          </a:p>
          <a:p>
            <a:pPr algn="r" rtl="1">
              <a:buNone/>
            </a:pPr>
            <a:r>
              <a:rPr lang="fa-IR" sz="2800" b="1" dirty="0" smtClean="0">
                <a:cs typeface="B Titr" pitchFamily="2" charset="-78"/>
              </a:rPr>
              <a:t>منابع :</a:t>
            </a:r>
            <a:endParaRPr lang="en-US" sz="28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اسلاید آخر 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Titr" pitchFamily="2" charset="-78"/>
              </a:rPr>
              <a:t>معیارهای تعیین مساله بعنوان اولویت 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r" rtl="1">
              <a:buNone/>
            </a:pPr>
            <a:r>
              <a:rPr lang="fa-IR" dirty="0" smtClean="0">
                <a:cs typeface="B Nazanin" pitchFamily="2" charset="-78"/>
              </a:rPr>
              <a:t>1. جمعیت زیادی درگیر باشند.</a:t>
            </a:r>
          </a:p>
          <a:p>
            <a:pPr marL="514350" indent="-514350" algn="r" rtl="1">
              <a:buNone/>
            </a:pPr>
            <a:r>
              <a:rPr lang="fa-IR" dirty="0" smtClean="0">
                <a:cs typeface="B Nazanin" pitchFamily="2" charset="-78"/>
              </a:rPr>
              <a:t>2. بار مالی زیادی بر جامعه یا بیماران تحمیل کند.</a:t>
            </a:r>
          </a:p>
          <a:p>
            <a:pPr marL="514350" indent="-514350" algn="r" rtl="1">
              <a:buNone/>
            </a:pPr>
            <a:r>
              <a:rPr lang="fa-IR" dirty="0" smtClean="0">
                <a:cs typeface="B Nazanin" pitchFamily="2" charset="-78"/>
              </a:rPr>
              <a:t>3. خطر زیادی بر سلامت بیماران تحمیل نماید. </a:t>
            </a:r>
          </a:p>
          <a:p>
            <a:pPr marL="514350" indent="-514350" algn="r" rtl="1">
              <a:buNone/>
            </a:pPr>
            <a:r>
              <a:rPr lang="fa-IR" dirty="0" smtClean="0">
                <a:cs typeface="B Nazanin" pitchFamily="2" charset="-78"/>
              </a:rPr>
              <a:t>4. مورد اورژانس مطرح باشد.</a:t>
            </a:r>
          </a:p>
          <a:p>
            <a:pPr marL="514350" indent="-514350" algn="r" rtl="1">
              <a:buNone/>
            </a:pPr>
            <a:r>
              <a:rPr lang="fa-IR" dirty="0" smtClean="0">
                <a:cs typeface="B Nazanin" pitchFamily="2" charset="-78"/>
              </a:rPr>
              <a:t>5. خطر زیادی به ارائه دهندگان خدمت وارد کند .</a:t>
            </a:r>
          </a:p>
          <a:p>
            <a:pPr marL="284163" indent="-284163" algn="r" rtl="1">
              <a:buNone/>
            </a:pPr>
            <a:r>
              <a:rPr lang="fa-IR" dirty="0" smtClean="0">
                <a:cs typeface="B Nazanin" pitchFamily="2" charset="-78"/>
              </a:rPr>
              <a:t>6. اختلاف نظر قابل توجه ای بین آنچه انتظار داریم و آنچه اتفاق   می افتد وجود داشته باشد.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76D31-EA4B-4A1A-9F63-82625BEF17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Titr" pitchFamily="2" charset="-78"/>
              </a:rPr>
              <a:t>قالب های تقسیم بندی مسائل 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None/>
            </a:pPr>
            <a:r>
              <a:rPr lang="fa-IR" dirty="0" smtClean="0">
                <a:cs typeface="B Nazanin" pitchFamily="2" charset="-78"/>
              </a:rPr>
              <a:t>1. مسئله قابل حل از طریق تحلیل تصمیم گیری </a:t>
            </a:r>
          </a:p>
          <a:p>
            <a:pPr marL="514350" indent="-514350" algn="r" rtl="1">
              <a:buNone/>
            </a:pPr>
            <a:r>
              <a:rPr lang="fa-IR" dirty="0" smtClean="0">
                <a:cs typeface="B Nazanin" pitchFamily="2" charset="-78"/>
              </a:rPr>
              <a:t>2. مساله قابل حل از طریق استانداردسازی خدمات  </a:t>
            </a:r>
          </a:p>
          <a:p>
            <a:pPr marL="514350" indent="-514350" algn="r" rtl="1">
              <a:buNone/>
            </a:pPr>
            <a:r>
              <a:rPr lang="fa-IR" dirty="0" smtClean="0">
                <a:cs typeface="B Nazanin" pitchFamily="2" charset="-78"/>
              </a:rPr>
              <a:t>3. مساله قابل حل از طریق مدیریت فرایندها </a:t>
            </a:r>
          </a:p>
          <a:p>
            <a:pPr marL="514350" indent="-514350" algn="r" rtl="1">
              <a:buNone/>
            </a:pPr>
            <a:r>
              <a:rPr lang="fa-IR" dirty="0" smtClean="0">
                <a:cs typeface="B Nazanin" pitchFamily="2" charset="-78"/>
              </a:rPr>
              <a:t>4. مساله قابل حل از طریق آموزش ارائه دهندگان خدمت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76D31-EA4B-4A1A-9F63-82625BEF17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Titr" pitchFamily="2" charset="-78"/>
              </a:rPr>
              <a:t> انواع راهنماهای بالینی و حوزه عمل آنها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None/>
            </a:pPr>
            <a:r>
              <a:rPr lang="fa-IR" dirty="0" smtClean="0">
                <a:cs typeface="B Nazanin" pitchFamily="2" charset="-78"/>
              </a:rPr>
              <a:t>1. </a:t>
            </a:r>
            <a:r>
              <a:rPr lang="fa-IR" b="1" dirty="0" smtClean="0">
                <a:solidFill>
                  <a:srgbClr val="00B050"/>
                </a:solidFill>
                <a:cs typeface="B Nazanin" pitchFamily="2" charset="-78"/>
              </a:rPr>
              <a:t>راهکارهای طبابت بالینی :  </a:t>
            </a:r>
            <a:r>
              <a:rPr lang="fa-IR" dirty="0" smtClean="0">
                <a:cs typeface="B Nazanin" pitchFamily="2" charset="-78"/>
              </a:rPr>
              <a:t>تصمیم گیری بالینی </a:t>
            </a:r>
          </a:p>
          <a:p>
            <a:pPr marL="514350" indent="-514350" algn="r" rtl="1">
              <a:buNone/>
            </a:pPr>
            <a:r>
              <a:rPr lang="fa-IR" dirty="0" smtClean="0">
                <a:cs typeface="B Nazanin" pitchFamily="2" charset="-78"/>
              </a:rPr>
              <a:t>2. </a:t>
            </a:r>
            <a:r>
              <a:rPr lang="fa-IR" b="1" dirty="0" smtClean="0">
                <a:solidFill>
                  <a:srgbClr val="00B050"/>
                </a:solidFill>
                <a:cs typeface="B Nazanin" pitchFamily="2" charset="-78"/>
              </a:rPr>
              <a:t>استاندارد خدمات درمانی : </a:t>
            </a:r>
            <a:r>
              <a:rPr lang="fa-IR" dirty="0" smtClean="0">
                <a:cs typeface="B Nazanin" pitchFamily="2" charset="-78"/>
              </a:rPr>
              <a:t>ارائه صحیح خدمات </a:t>
            </a: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3. </a:t>
            </a:r>
            <a:r>
              <a:rPr lang="fa-IR" b="1" dirty="0" smtClean="0">
                <a:solidFill>
                  <a:srgbClr val="00B050"/>
                </a:solidFill>
                <a:cs typeface="B Nazanin" pitchFamily="2" charset="-78"/>
              </a:rPr>
              <a:t>پروتکل های بالینی : </a:t>
            </a:r>
            <a:r>
              <a:rPr lang="fa-IR" dirty="0" smtClean="0">
                <a:cs typeface="B Nazanin" pitchFamily="2" charset="-78"/>
              </a:rPr>
              <a:t>مدیریت فرایندهای بالینی </a:t>
            </a: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4. </a:t>
            </a:r>
            <a:r>
              <a:rPr lang="fa-IR" b="1" dirty="0" smtClean="0">
                <a:solidFill>
                  <a:srgbClr val="00B050"/>
                </a:solidFill>
                <a:cs typeface="B Nazanin" pitchFamily="2" charset="-78"/>
              </a:rPr>
              <a:t>سیاست های بالینی: </a:t>
            </a:r>
            <a:r>
              <a:rPr lang="fa-IR" dirty="0" smtClean="0">
                <a:cs typeface="B Nazanin" pitchFamily="2" charset="-78"/>
              </a:rPr>
              <a:t>اقدامات ترکیبی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76D31-EA4B-4A1A-9F63-82625BEF17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>
                <a:cs typeface="B Titr" pitchFamily="2" charset="-78"/>
              </a:rPr>
              <a:t> </a:t>
            </a:r>
            <a:r>
              <a:rPr lang="fa-IR" dirty="0" smtClean="0">
                <a:cs typeface="B Titr" pitchFamily="2" charset="-78"/>
              </a:rPr>
              <a:t>اهداف کاربردی تدوین استاندارد خدمات سلامت 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buNone/>
            </a:pPr>
            <a:r>
              <a:rPr lang="fa-IR" b="1" dirty="0" smtClean="0">
                <a:cs typeface="B Nazanin" pitchFamily="2" charset="-78"/>
              </a:rPr>
              <a:t>1. سیاستگذاری در حوزه بیمه های سلامت </a:t>
            </a:r>
          </a:p>
          <a:p>
            <a:pPr algn="r" rtl="1">
              <a:buNone/>
            </a:pPr>
            <a:r>
              <a:rPr lang="fa-IR" b="1" dirty="0" smtClean="0">
                <a:cs typeface="B Nazanin" pitchFamily="2" charset="-78"/>
              </a:rPr>
              <a:t>2. منشور حقوق بیماران</a:t>
            </a:r>
          </a:p>
          <a:p>
            <a:pPr algn="r" rtl="1">
              <a:buNone/>
            </a:pPr>
            <a:r>
              <a:rPr lang="fa-IR" b="1" dirty="0" smtClean="0">
                <a:cs typeface="B Nazanin" pitchFamily="2" charset="-78"/>
              </a:rPr>
              <a:t>3. ممیزی بالینی </a:t>
            </a:r>
          </a:p>
          <a:p>
            <a:pPr algn="r" rtl="1">
              <a:buNone/>
            </a:pPr>
            <a:r>
              <a:rPr lang="fa-IR" b="1" dirty="0" smtClean="0">
                <a:cs typeface="B Nazanin" pitchFamily="2" charset="-78"/>
              </a:rPr>
              <a:t>4. اعتباربخشی </a:t>
            </a:r>
          </a:p>
          <a:p>
            <a:pPr algn="r" rtl="1">
              <a:buNone/>
            </a:pPr>
            <a:r>
              <a:rPr lang="fa-IR" b="1" dirty="0" smtClean="0">
                <a:cs typeface="B Nazanin" pitchFamily="2" charset="-78"/>
              </a:rPr>
              <a:t>5. محاکم قضایی</a:t>
            </a:r>
          </a:p>
          <a:p>
            <a:pPr algn="r" rtl="1">
              <a:buNone/>
            </a:pPr>
            <a:r>
              <a:rPr lang="fa-IR" b="1" dirty="0" smtClean="0">
                <a:cs typeface="B Nazanin" pitchFamily="2" charset="-78"/>
              </a:rPr>
              <a:t>6. قیمت تمام شده خدمات</a:t>
            </a:r>
          </a:p>
          <a:p>
            <a:pPr algn="r" rtl="1">
              <a:buNone/>
            </a:pPr>
            <a:r>
              <a:rPr lang="fa-IR" b="1" dirty="0" smtClean="0">
                <a:cs typeface="B Nazanin" pitchFamily="2" charset="-78"/>
              </a:rPr>
              <a:t>7. بازنگری آیین نامه تاسیس مراکز</a:t>
            </a:r>
          </a:p>
          <a:p>
            <a:pPr algn="r" rtl="1">
              <a:buNone/>
            </a:pPr>
            <a:r>
              <a:rPr lang="fa-IR" b="1" dirty="0" smtClean="0">
                <a:cs typeface="B Nazanin" pitchFamily="2" charset="-78"/>
              </a:rPr>
              <a:t>8. جهت دهی نظام آموزش علوم پزشکی کشور </a:t>
            </a:r>
            <a:endParaRPr lang="en-US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fa-IR" b="1" dirty="0" smtClean="0">
                <a:cs typeface="B Titr" pitchFamily="2" charset="-78"/>
              </a:rPr>
              <a:t>مراحل انجام فرایند </a:t>
            </a:r>
            <a:endParaRPr lang="en-US" b="1" dirty="0"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686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CPT 2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67199" cy="5867400"/>
          </a:xfrm>
          <a:prstGeom prst="rect">
            <a:avLst/>
          </a:prstGeom>
          <a:noFill/>
        </p:spPr>
      </p:pic>
      <p:pic>
        <p:nvPicPr>
          <p:cNvPr id="1027" name="Picture 3" descr="J:\ICD 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57150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565785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533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Words>908</Words>
  <Application>Microsoft Office PowerPoint</Application>
  <PresentationFormat>On-screen Show (4:3)</PresentationFormat>
  <Paragraphs>271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Trek</vt:lpstr>
      <vt:lpstr>PowerPoint Presentation</vt:lpstr>
      <vt:lpstr>اولين كارگاه تدوين استاندارد و گايدلاين نويسي</vt:lpstr>
      <vt:lpstr>معیارهای تعیین مساله بعنوان اولویت </vt:lpstr>
      <vt:lpstr>قالب های تقسیم بندی مسائل </vt:lpstr>
      <vt:lpstr> انواع راهنماهای بالینی و حوزه عمل آنها</vt:lpstr>
      <vt:lpstr> اهداف کاربردی تدوین استاندارد خدمات سلامت </vt:lpstr>
      <vt:lpstr>مراحل انجام فرایند </vt:lpstr>
      <vt:lpstr>PowerPoint Presentation</vt:lpstr>
      <vt:lpstr>PowerPoint Presentation</vt:lpstr>
      <vt:lpstr>PowerPoint Presentation</vt:lpstr>
      <vt:lpstr>استاندارد خدمات ارتوز و پروتز( ارتوپدی فنی ) </vt:lpstr>
      <vt:lpstr>استاندارد خدمات گفتاردرمانی </vt:lpstr>
      <vt:lpstr>استاندارد خدمات روانشناسی   </vt:lpstr>
      <vt:lpstr>استاندارد خدمات کاردرمانی </vt:lpstr>
      <vt:lpstr>استاندارد خدمات فیزیوتراپی  </vt:lpstr>
      <vt:lpstr>استاندارد خدمات شنوایی شناسی </vt:lpstr>
      <vt:lpstr>PowerPoint Presentation</vt:lpstr>
      <vt:lpstr>PowerPoint Presentation</vt:lpstr>
      <vt:lpstr>PowerPoint Presentation</vt:lpstr>
      <vt:lpstr>ج) اقدامات یا پروسیجرهای ضروری جهت درمان بیماری: </vt:lpstr>
      <vt:lpstr>د ) تواتر ارائه خدمت  </vt:lpstr>
      <vt:lpstr>PowerPoint Presentation</vt:lpstr>
      <vt:lpstr>ز) عنوان و سطح تخصص های مورد نیاز (استاندارد) برای سایر اعضای تیم ارائه کننده خدمت: </vt:lpstr>
      <vt:lpstr>PowerPoint Presentation</vt:lpstr>
      <vt:lpstr>ی) داروها، مواد و لوازم مصرفی پزشکی جهت ارائه هر خدمت: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اولين كارگاه تدوين استاندارد و گايدلاين نويسي</dc:title>
  <dc:creator>Arian</dc:creator>
  <cp:lastModifiedBy>Zahra hallaj</cp:lastModifiedBy>
  <cp:revision>29</cp:revision>
  <dcterms:created xsi:type="dcterms:W3CDTF">2019-10-18T18:47:58Z</dcterms:created>
  <dcterms:modified xsi:type="dcterms:W3CDTF">2019-10-23T06:28:53Z</dcterms:modified>
</cp:coreProperties>
</file>